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openxmlformats.org/officeDocument/2006/relationships/custom-properties" Target="docProps/custom.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4551" r:id="rId1"/>
  </p:sldMasterIdLst>
  <p:notesMasterIdLst>
    <p:notesMasterId r:id="rId14"/>
  </p:notesMasterIdLst>
  <p:handoutMasterIdLst>
    <p:handoutMasterId r:id="rId15"/>
  </p:handoutMasterIdLst>
  <p:sldIdLst>
    <p:sldId id="1746" r:id="rId2"/>
    <p:sldId id="2147479569" r:id="rId3"/>
    <p:sldId id="2147479572" r:id="rId4"/>
    <p:sldId id="2147479600" r:id="rId5"/>
    <p:sldId id="2147479651" r:id="rId6"/>
    <p:sldId id="1885" r:id="rId7"/>
    <p:sldId id="2147479648" r:id="rId8"/>
    <p:sldId id="2147479649" r:id="rId9"/>
    <p:sldId id="2147479607" r:id="rId10"/>
    <p:sldId id="2147479594" r:id="rId11"/>
    <p:sldId id="2147479653" r:id="rId12"/>
    <p:sldId id="1891" r:id="rId1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8D36E09A-23E8-4157-B7D8-0A840ED7782C}">
          <p14:sldIdLst>
            <p14:sldId id="1746"/>
            <p14:sldId id="2147479569"/>
            <p14:sldId id="2147479572"/>
            <p14:sldId id="2147479600"/>
            <p14:sldId id="2147479651"/>
            <p14:sldId id="1885"/>
            <p14:sldId id="2147479648"/>
            <p14:sldId id="2147479649"/>
            <p14:sldId id="2147479607"/>
            <p14:sldId id="2147479594"/>
            <p14:sldId id="2147479653"/>
            <p14:sldId id="1891"/>
          </p14:sldIdLst>
        </p14:section>
        <p14:section name="Extra slides" id="{ADCC9E54-5199-4899-948A-46062E9FE20B}">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4"/>
    <a:srgbClr val="E8E6DF"/>
    <a:srgbClr val="243A5E"/>
    <a:srgbClr val="EBEBEB"/>
    <a:srgbClr val="59B4D9"/>
    <a:srgbClr val="FFFFFF"/>
    <a:srgbClr val="FFF100"/>
    <a:srgbClr val="75757A"/>
    <a:srgbClr val="3C3C41"/>
    <a:srgbClr val="30E5D0"/>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BE0361-293D-4EAD-9E5F-72D624FD02E8}" v="6" dt="2023-09-23T13:51:43.63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62" autoAdjust="0"/>
    <p:restoredTop sz="89212" autoAdjust="0"/>
  </p:normalViewPr>
  <p:slideViewPr>
    <p:cSldViewPr snapToGrid="0">
      <p:cViewPr varScale="1">
        <p:scale>
          <a:sx n="93" d="100"/>
          <a:sy n="93" d="100"/>
        </p:scale>
        <p:origin x="1032" y="8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5" Type="http://schemas.openxmlformats.org/officeDocument/2006/relationships/customXml" Target="../customXml/item3.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2.xml"/><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customXml" Target="../customXml/item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A5FDB7B-8DB8-4A3A-95C8-7102BBC9A9E1}" type="datetime8">
              <a:rPr lang="en-US" smtClean="0">
                <a:latin typeface="Segoe UI" pitchFamily="34" charset="0"/>
              </a:rPr>
              <a:t>9/23/2023 6:48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dt="0"/>
</p:handoutMaster>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6.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CE60099-03E7-4FA1-8A7F-E6E6CFB0F855}" type="datetime8">
              <a:rPr lang="en-US" smtClean="0"/>
              <a:t>9/23/2023 6:48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dt="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1257945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Detailed prerequisites:</a:t>
            </a:r>
          </a:p>
          <a:p>
            <a:pPr marL="285750" indent="-285750">
              <a:spcAft>
                <a:spcPts val="600"/>
              </a:spcAft>
              <a:buFont typeface="Arial" panose="020B0604020202020204" pitchFamily="34" charset="0"/>
              <a:buChar char="•"/>
            </a:pPr>
            <a:r>
              <a:rPr lang="en-US" dirty="0"/>
              <a:t>Cloud Administrators manage the cloud services that span storage, networking and compute cloud capabilities, with a deep understanding of each service across the full IT lifecycle</a:t>
            </a:r>
          </a:p>
          <a:p>
            <a:pPr marL="285750" indent="-285750">
              <a:spcAft>
                <a:spcPts val="600"/>
              </a:spcAft>
              <a:buFont typeface="Arial" panose="020B0604020202020204" pitchFamily="34" charset="0"/>
              <a:buChar char="•"/>
            </a:pPr>
            <a:r>
              <a:rPr lang="en-US" dirty="0"/>
              <a:t>They take end-user requests for new cloud applications and make recommendations on services to use for optimal performance and scale, as well as provision, capacity, monitor and adjust as appropriate. This role requires communicating and coordinating with vendors</a:t>
            </a:r>
          </a:p>
          <a:p>
            <a:pPr marL="285750" indent="-285750">
              <a:spcAft>
                <a:spcPts val="600"/>
              </a:spcAft>
              <a:buFont typeface="Arial" panose="020B0604020202020204" pitchFamily="34" charset="0"/>
              <a:buChar char="•"/>
            </a:pPr>
            <a:r>
              <a:rPr lang="en-US" dirty="0"/>
              <a:t>Cloud Administrators use the Azure Portal and as they become more proficient, they use PowerShell and the Command Line Interface </a:t>
            </a:r>
          </a:p>
          <a:p>
            <a:pPr marL="285750" indent="-285750">
              <a:spcAft>
                <a:spcPts val="600"/>
              </a:spcAft>
              <a:buFont typeface="Arial" panose="020B0604020202020204" pitchFamily="34" charset="0"/>
              <a:buChar char="•"/>
            </a:pPr>
            <a:r>
              <a:rPr lang="en-US" dirty="0"/>
              <a:t>Successful Cloud Administrators start this role with experience on operating systems, virtualization, cloud infrastructure, storage structures, and networking</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5</a:t>
            </a:fld>
            <a:endParaRPr lang="en-US"/>
          </a:p>
        </p:txBody>
      </p:sp>
    </p:spTree>
    <p:extLst>
      <p:ext uri="{BB962C8B-B14F-4D97-AF65-F5344CB8AC3E}">
        <p14:creationId xmlns:p14="http://schemas.microsoft.com/office/powerpoint/2010/main" val="2649832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Adjust this slide to your teaching schedule. Consider using the last lab of the day as something to complete (homework) before the next training day. Also, consider using the Module Review questions to recap the day before or after breaks to refocus the class. Some instructors like to lecture in the morning then lab all afternoon. Other instructors like to complete labs with the lecture material. </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6CE63F-9E7F-4C04-9D0D-FCA25A8E9E86}" type="datetime8">
              <a:rPr lang="en-US" smtClean="0"/>
              <a:t>9/23/2023 6:48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643730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Select </a:t>
            </a:r>
            <a:r>
              <a:rPr lang="en-US" sz="900" i="1" dirty="0"/>
              <a:t>Sign in </a:t>
            </a:r>
            <a:r>
              <a:rPr lang="en-US" sz="900" dirty="0"/>
              <a:t>at</a:t>
            </a:r>
            <a:r>
              <a:rPr lang="en-US" sz="900" i="1" dirty="0"/>
              <a:t> </a:t>
            </a:r>
            <a:r>
              <a:rPr lang="en-US" sz="900" dirty="0"/>
              <a:t>the top, right corner of any Microsoft Learn page. </a:t>
            </a:r>
          </a:p>
          <a:p>
            <a:r>
              <a:rPr lang="en-US" sz="900" dirty="0"/>
              <a:t>Follow the Microsoft account authentication process. </a:t>
            </a:r>
          </a:p>
          <a:p>
            <a:r>
              <a:rPr lang="en-US" sz="900" dirty="0"/>
              <a:t>If the account that you have chosen to sign-in with doesn't already have a Microsoft Learn profile, you’ll be guided to create one.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8AFE116-C913-47B9-A2FE-E7F4B9E58C38}" type="datetime8">
              <a:rPr lang="en-US" smtClean="0"/>
              <a:t>9/23/2023 6:48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a:p>
        </p:txBody>
      </p:sp>
    </p:spTree>
    <p:extLst>
      <p:ext uri="{BB962C8B-B14F-4D97-AF65-F5344CB8AC3E}">
        <p14:creationId xmlns:p14="http://schemas.microsoft.com/office/powerpoint/2010/main" val="1754741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solidFill>
                  <a:srgbClr val="000000"/>
                </a:solidFill>
                <a:effectLst/>
                <a:latin typeface="Calibri" panose="020F0502020204030204" pitchFamily="34" charset="0"/>
                <a:ea typeface="Calibri" panose="020F0502020204030204" pitchFamily="34" charset="0"/>
              </a:rPr>
              <a:t>Discuss the self-paced Learning Paths available from the exam page or by searching -https://learn.microsoft.com/</a:t>
            </a:r>
            <a:r>
              <a:rPr lang="en-US" sz="900" dirty="0" err="1">
                <a:solidFill>
                  <a:srgbClr val="000000"/>
                </a:solidFill>
                <a:effectLst/>
                <a:latin typeface="Calibri" panose="020F0502020204030204" pitchFamily="34" charset="0"/>
                <a:ea typeface="Calibri" panose="020F0502020204030204" pitchFamily="34" charset="0"/>
              </a:rPr>
              <a:t>en</a:t>
            </a:r>
            <a:r>
              <a:rPr lang="en-US" sz="900" dirty="0">
                <a:solidFill>
                  <a:srgbClr val="000000"/>
                </a:solidFill>
                <a:effectLst/>
                <a:latin typeface="Calibri" panose="020F0502020204030204" pitchFamily="34" charset="0"/>
                <a:ea typeface="Calibri" panose="020F0502020204030204" pitchFamily="34" charset="0"/>
              </a:rPr>
              <a:t>-us/certifications/exams/az-104/?tab=tab-learning-paths </a:t>
            </a:r>
          </a:p>
          <a:p>
            <a:pPr marL="0" marR="0" lvl="0" indent="0" algn="l" defTabSz="932742" rtl="0" eaLnBrk="1" fontAlgn="auto" latinLnBrk="0" hangingPunct="1">
              <a:lnSpc>
                <a:spcPct val="90000"/>
              </a:lnSpc>
              <a:spcBef>
                <a:spcPts val="0"/>
              </a:spcBef>
              <a:spcAft>
                <a:spcPts val="340"/>
              </a:spcAft>
              <a:buClrTx/>
              <a:buSzTx/>
              <a:buFontTx/>
              <a:buNone/>
              <a:tabLst/>
              <a:defRPr/>
            </a:pPr>
            <a:r>
              <a:rPr lang="en-US" sz="900" dirty="0">
                <a:solidFill>
                  <a:srgbClr val="000000"/>
                </a:solidFill>
                <a:effectLst/>
                <a:latin typeface="Calibri" panose="020F0502020204030204" pitchFamily="34" charset="0"/>
                <a:ea typeface="Calibri" panose="020F0502020204030204" pitchFamily="34" charset="0"/>
              </a:rPr>
              <a:t>Explain the course materials are reference and the instructor has curated the best content. The Learning Recap page gives links to additional Learn content. To fully prepare for the exam students should go through this additional content as much as possible. </a:t>
            </a:r>
            <a:r>
              <a:rPr lang="en-US" dirty="0"/>
              <a:t>Feedback from Learn is logged and tracked. Corrections are made within just a few days. As you review the materials you can provide feedback. The best feedback is specific and actionable. For example, the virtual machine limits have changed and provide the documentation page.  </a:t>
            </a:r>
          </a:p>
          <a:p>
            <a:pPr marL="0" marR="0" lvl="0" indent="0" algn="l" defTabSz="932742" rtl="0" eaLnBrk="1" fontAlgn="auto" latinLnBrk="0" hangingPunct="1">
              <a:lnSpc>
                <a:spcPct val="90000"/>
              </a:lnSpc>
              <a:spcBef>
                <a:spcPts val="0"/>
              </a:spcBef>
              <a:spcAft>
                <a:spcPts val="340"/>
              </a:spcAft>
              <a:buClrTx/>
              <a:buSzTx/>
              <a:buFontTx/>
              <a:buNone/>
              <a:tabLst/>
              <a:defRPr/>
            </a:pPr>
            <a:endParaRPr lang="en-US" dirty="0"/>
          </a:p>
          <a:p>
            <a:endParaRPr lang="en-US" dirty="0"/>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1486BA7-839C-4D2B-BD52-EF0BBA8433FD}" type="datetime8">
              <a:rPr lang="en-US" smtClean="0"/>
              <a:t>9/23/2023 6:48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3405692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2597">
              <a:defRPr/>
            </a:pPr>
            <a:r>
              <a:rPr lang="en-US" sz="900" dirty="0">
                <a:latin typeface="Segoe UI"/>
                <a:cs typeface="Segoe UI" panose="020B0502040204020203" pitchFamily="34" charset="0"/>
                <a:sym typeface="Segoe UI Semibold"/>
              </a:rPr>
              <a:t>Percentages indicate the relative weight of each area on the exam. .The higher the percentage, the more questions you are likely to see in that area</a:t>
            </a:r>
          </a:p>
          <a:p>
            <a:endParaRPr lang="pt-BR" dirty="0"/>
          </a:p>
          <a:p>
            <a:r>
              <a:rPr lang="pt-BR" dirty="0"/>
              <a:t>AZ-104 Exam page - https://docs.microsoft.com/learn/certifications/exams/az-104</a:t>
            </a:r>
          </a:p>
          <a:p>
            <a:r>
              <a:rPr lang="pt-BR" dirty="0"/>
              <a:t>AZ-104 Study guide with objective domain - https://learn.microsoft.com/certifications/resources/study-guides/az-104</a:t>
            </a:r>
            <a:endParaRPr lang="en-US" dirty="0"/>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370045616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chemeClr val="tx1"/>
        </a:solidFill>
        <a:effectLst/>
      </p:bgPr>
    </p:bg>
    <p:spTree>
      <p:nvGrpSpPr>
        <p:cNvPr id="1" name=""/>
        <p:cNvGrpSpPr/>
        <p:nvPr/>
      </p:nvGrpSpPr>
      <p:grpSpPr>
        <a:xfrm>
          <a:off x="0" y="0"/>
          <a:ext cx="0" cy="0"/>
          <a:chOff x="0" y="0"/>
          <a:chExt cx="0" cy="0"/>
        </a:xfrm>
      </p:grpSpPr>
      <p:pic>
        <p:nvPicPr>
          <p:cNvPr id="6" name="MS logo white - EMF" descr="Microsoft logo white text version">
            <a:extLst>
              <a:ext uri="{FF2B5EF4-FFF2-40B4-BE49-F238E27FC236}">
                <a16:creationId xmlns:a16="http://schemas.microsoft.com/office/drawing/2014/main" id="{7E11D7A2-B01C-A8A3-A191-67F185635D26}"/>
              </a:ext>
            </a:extLst>
          </p:cNvPr>
          <p:cNvPicPr>
            <a:picLocks noChangeAspect="1"/>
          </p:cNvPicPr>
          <p:nvPr userDrawn="1"/>
        </p:nvPicPr>
        <p:blipFill>
          <a:blip r:embed="rId2"/>
          <a:stretch>
            <a:fillRect/>
          </a:stretch>
        </p:blipFill>
        <p:spPr bwMode="black">
          <a:xfrm>
            <a:off x="595915" y="597450"/>
            <a:ext cx="1393641" cy="298433"/>
          </a:xfrm>
          <a:prstGeom prst="rect">
            <a:avLst/>
          </a:prstGeom>
        </p:spPr>
      </p:pic>
      <p:pic>
        <p:nvPicPr>
          <p:cNvPr id="4" name="Picture 3" descr="Microsoft Learn&#10;Spark possibility">
            <a:extLst>
              <a:ext uri="{FF2B5EF4-FFF2-40B4-BE49-F238E27FC236}">
                <a16:creationId xmlns:a16="http://schemas.microsoft.com/office/drawing/2014/main" id="{92DBCEC2-8AE9-3782-893D-A626AAC4C121}"/>
              </a:ext>
            </a:extLst>
          </p:cNvPr>
          <p:cNvPicPr>
            <a:picLocks noGrp="1" noRot="1" noMove="1" noResize="1" noEditPoints="1" noAdjustHandles="1" noChangeArrowheads="1" noChangeShapeType="1" noCrop="1"/>
          </p:cNvPicPr>
          <p:nvPr userDrawn="1"/>
        </p:nvPicPr>
        <p:blipFill>
          <a:blip r:embed="rId3"/>
          <a:srcRect/>
          <a:stretch/>
        </p:blipFill>
        <p:spPr>
          <a:xfrm>
            <a:off x="227704" y="2624428"/>
            <a:ext cx="5451813" cy="1715441"/>
          </a:xfrm>
          <a:prstGeom prst="rect">
            <a:avLst/>
          </a:prstGeom>
        </p:spPr>
      </p:pic>
    </p:spTree>
    <p:extLst>
      <p:ext uri="{BB962C8B-B14F-4D97-AF65-F5344CB8AC3E}">
        <p14:creationId xmlns:p14="http://schemas.microsoft.com/office/powerpoint/2010/main" val="20055261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guide id="8" orient="horz" pos="162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8E6DF"/>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5F911CC-7B21-3562-57E3-F7DECDB12BDB}"/>
              </a:ext>
            </a:extLst>
          </p:cNvPr>
          <p:cNvPicPr>
            <a:picLocks noChangeAspect="1"/>
          </p:cNvPicPr>
          <p:nvPr userDrawn="1"/>
        </p:nvPicPr>
        <p:blipFill>
          <a:blip r:embed="rId2"/>
          <a:stretch>
            <a:fillRect/>
          </a:stretch>
        </p:blipFill>
        <p:spPr>
          <a:xfrm>
            <a:off x="19432" y="9715"/>
            <a:ext cx="12397611" cy="6975096"/>
          </a:xfrm>
          <a:prstGeom prst="rect">
            <a:avLst/>
          </a:prstGeom>
        </p:spPr>
      </p:pic>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userDrawn="1"/>
        </p:nvPicPr>
        <p:blipFill>
          <a:blip r:embed="rId3"/>
          <a:stretch>
            <a:fillRect/>
          </a:stretch>
        </p:blipFill>
        <p:spPr bwMode="black">
          <a:xfrm>
            <a:off x="595914" y="597450"/>
            <a:ext cx="1393840" cy="298433"/>
          </a:xfrm>
          <a:prstGeom prst="rect">
            <a:avLst/>
          </a:prstGeom>
        </p:spPr>
      </p:pic>
      <p:sp>
        <p:nvSpPr>
          <p:cNvPr id="3" name="Title 1">
            <a:extLst>
              <a:ext uri="{FF2B5EF4-FFF2-40B4-BE49-F238E27FC236}">
                <a16:creationId xmlns:a16="http://schemas.microsoft.com/office/drawing/2014/main" id="{3E21C31D-925C-53B5-2E40-C54FF245B41E}"/>
              </a:ext>
            </a:extLst>
          </p:cNvPr>
          <p:cNvSpPr>
            <a:spLocks noGrp="1"/>
          </p:cNvSpPr>
          <p:nvPr>
            <p:ph type="title" hasCustomPrompt="1"/>
          </p:nvPr>
        </p:nvSpPr>
        <p:spPr>
          <a:xfrm>
            <a:off x="581341" y="3622696"/>
            <a:ext cx="5800990" cy="1130181"/>
          </a:xfrm>
          <a:noFill/>
        </p:spPr>
        <p:txBody>
          <a:bodyPr wrap="square" lIns="0" tIns="0" rIns="0" bIns="0" anchor="b" anchorCtr="0">
            <a:spAutoFit/>
          </a:bodyPr>
          <a:lstStyle>
            <a:lvl1pPr>
              <a:defRPr sz="4080" b="0" i="0" spc="-51" baseline="0">
                <a:solidFill>
                  <a:schemeClr val="tx1"/>
                </a:solidFill>
                <a:latin typeface="+mn-lt"/>
                <a:cs typeface="Segoe UI" panose="020B0502040204020203" pitchFamily="34" charset="0"/>
              </a:defRPr>
            </a:lvl1pPr>
          </a:lstStyle>
          <a:p>
            <a:r>
              <a:rPr lang="en-US"/>
              <a:t>Event name or </a:t>
            </a:r>
            <a:br>
              <a:rPr lang="en-US"/>
            </a:br>
            <a:r>
              <a:rPr lang="en-US"/>
              <a:t>presentation title </a:t>
            </a:r>
          </a:p>
        </p:txBody>
      </p:sp>
      <p:sp>
        <p:nvSpPr>
          <p:cNvPr id="5" name="Footer Placeholder 10">
            <a:extLst>
              <a:ext uri="{FF2B5EF4-FFF2-40B4-BE49-F238E27FC236}">
                <a16:creationId xmlns:a16="http://schemas.microsoft.com/office/drawing/2014/main" id="{44253EDB-56F0-1036-A65B-02ABC067A9E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defPPr>
              <a:defRPr lang="en-US"/>
            </a:defPPr>
            <a:lvl1pPr marL="0" algn="l" defTabSz="914400" rtl="0" eaLnBrk="1" latinLnBrk="0" hangingPunct="1">
              <a:defRPr lang="en-US" sz="1000" kern="1200" dirty="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lang="en-US" sz="750" kern="100" cap="all" spc="0" baseline="0" dirty="0">
                <a:solidFill>
                  <a:schemeClr val="tx1"/>
                </a:solidFill>
                <a:latin typeface="Arial" panose="020B0604020202020204" pitchFamily="34" charset="0"/>
                <a:ea typeface="+mn-ea"/>
                <a:cs typeface="Arial" panose="020B0604020202020204" pitchFamily="34" charset="0"/>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932563">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506325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slide">
    <p:bg>
      <p:bgPr>
        <a:solidFill>
          <a:srgbClr val="E8E6DF"/>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9E9A18-F515-09A0-1949-4B8378A657DC}"/>
              </a:ext>
            </a:extLst>
          </p:cNvPr>
          <p:cNvPicPr>
            <a:picLocks noChangeAspect="1"/>
          </p:cNvPicPr>
          <p:nvPr userDrawn="1"/>
        </p:nvPicPr>
        <p:blipFill>
          <a:blip r:embed="rId2"/>
          <a:stretch>
            <a:fillRect/>
          </a:stretch>
        </p:blipFill>
        <p:spPr>
          <a:xfrm>
            <a:off x="0" y="-1"/>
            <a:ext cx="12436476" cy="6994525"/>
          </a:xfrm>
          <a:prstGeom prst="rect">
            <a:avLst/>
          </a:prstGeom>
        </p:spPr>
      </p:pic>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81340" y="3514705"/>
            <a:ext cx="6472474" cy="565091"/>
          </a:xfrm>
          <a:noFill/>
        </p:spPr>
        <p:txBody>
          <a:bodyPr wrap="square" lIns="0" tIns="0" rIns="0" bIns="0" anchor="b" anchorCtr="0">
            <a:spAutoFit/>
          </a:bodyPr>
          <a:lstStyle>
            <a:lvl1pPr>
              <a:defRPr sz="4080" b="0" i="0" spc="-51" baseline="0">
                <a:solidFill>
                  <a:schemeClr val="tx1"/>
                </a:solidFill>
                <a:latin typeface="+mn-lt"/>
                <a:cs typeface="Segoe UI" panose="020B0502040204020203" pitchFamily="34" charset="0"/>
              </a:defRPr>
            </a:lvl1pPr>
          </a:lstStyle>
          <a:p>
            <a:r>
              <a:rPr lang="en-US"/>
              <a:t>Section divider title</a:t>
            </a:r>
          </a:p>
        </p:txBody>
      </p:sp>
      <p:sp>
        <p:nvSpPr>
          <p:cNvPr id="2" name="Footer Placeholder 10">
            <a:extLst>
              <a:ext uri="{FF2B5EF4-FFF2-40B4-BE49-F238E27FC236}">
                <a16:creationId xmlns:a16="http://schemas.microsoft.com/office/drawing/2014/main" id="{BE1FDA3A-5CF6-91D7-9C37-15840CF7C91D}"/>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defPPr>
              <a:defRPr lang="en-US"/>
            </a:defPPr>
            <a:lvl1pPr marL="0" algn="l" defTabSz="914400" rtl="0" eaLnBrk="1" latinLnBrk="0" hangingPunct="1">
              <a:defRPr lang="en-US" sz="1000" kern="1200" dirty="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lang="en-US" sz="750" kern="100" cap="all" spc="0" baseline="0" dirty="0">
                <a:solidFill>
                  <a:schemeClr val="tx1"/>
                </a:solidFill>
                <a:latin typeface="Arial" panose="020B0604020202020204" pitchFamily="34" charset="0"/>
                <a:ea typeface="+mn-ea"/>
                <a:cs typeface="Arial" panose="020B0604020202020204" pitchFamily="34" charset="0"/>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932563">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8126076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450">
          <p15:clr>
            <a:srgbClr val="FBAE40"/>
          </p15:clr>
        </p15:guide>
        <p15:guide id="2" orient="horz" pos="2647">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esenter-BIo">
    <p:bg>
      <p:bgPr>
        <a:solidFill>
          <a:srgbClr val="E8E6DF"/>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AA94852-62BE-D975-5820-B3227B110B53}"/>
              </a:ext>
            </a:extLst>
          </p:cNvPr>
          <p:cNvSpPr/>
          <p:nvPr userDrawn="1"/>
        </p:nvSpPr>
        <p:spPr bwMode="auto">
          <a:xfrm>
            <a:off x="1" y="0"/>
            <a:ext cx="7177154" cy="6994525"/>
          </a:xfrm>
          <a:prstGeom prst="rect">
            <a:avLst/>
          </a:prstGeom>
          <a:solidFill>
            <a:srgbClr val="F4F3F5"/>
          </a:solidFill>
          <a:ln w="9525" cap="flat" cmpd="sng" algn="ctr">
            <a:noFill/>
            <a:prstDash val="solid"/>
            <a:headEnd type="none" w="med" len="med"/>
            <a:tailEnd type="none" w="med" len="med"/>
          </a:ln>
          <a:effectLst/>
        </p:spPr>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l" defTabSz="951028" rtl="0" eaLnBrk="1" fontAlgn="base" latinLnBrk="0" hangingPunct="1">
              <a:lnSpc>
                <a:spcPct val="100000"/>
              </a:lnSpc>
              <a:spcBef>
                <a:spcPct val="0"/>
              </a:spcBef>
              <a:spcAft>
                <a:spcPct val="0"/>
              </a:spcAft>
              <a:buClrTx/>
              <a:buSzTx/>
              <a:buFontTx/>
              <a:buNone/>
              <a:tabLst/>
              <a:defRPr/>
            </a:pPr>
            <a:endParaRPr kumimoji="0" lang="en-US" sz="204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600058" y="596867"/>
            <a:ext cx="5864318" cy="313904"/>
          </a:xfrm>
        </p:spPr>
        <p:txBody>
          <a:bodyPr/>
          <a:lstStyle>
            <a:lvl1pPr>
              <a:defRPr sz="2800" b="0" i="0">
                <a:solidFill>
                  <a:schemeClr val="tx1"/>
                </a:solidFill>
                <a:latin typeface="+mj-lt"/>
                <a:cs typeface="Segoe UI Semibold" panose="020B0502040204020203" pitchFamily="34" charset="0"/>
              </a:defRPr>
            </a:lvl1pPr>
          </a:lstStyle>
          <a:p>
            <a:r>
              <a:rPr lang="en-US" dirty="0"/>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63B5AFD-1A0C-9C6A-B579-7F4B7918234D}"/>
              </a:ext>
            </a:extLst>
          </p:cNvPr>
          <p:cNvSpPr>
            <a:spLocks noGrp="1"/>
          </p:cNvSpPr>
          <p:nvPr>
            <p:ph type="pic" sz="quarter" idx="19"/>
          </p:nvPr>
        </p:nvSpPr>
        <p:spPr bwMode="ltGray">
          <a:xfrm>
            <a:off x="7706075" y="3910054"/>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78B296A1-E2FF-6AD0-056E-6FFA0EA08B6A}"/>
              </a:ext>
            </a:extLst>
          </p:cNvPr>
          <p:cNvSpPr>
            <a:spLocks noGrp="1"/>
          </p:cNvSpPr>
          <p:nvPr>
            <p:ph type="pic" sz="quarter" idx="30"/>
          </p:nvPr>
        </p:nvSpPr>
        <p:spPr bwMode="ltGray">
          <a:xfrm>
            <a:off x="10780653" y="3910054"/>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58F4ACC-A223-94FA-AF57-8B62501B059F}"/>
              </a:ext>
            </a:extLst>
          </p:cNvPr>
          <p:cNvSpPr>
            <a:spLocks noGrp="1"/>
          </p:cNvSpPr>
          <p:nvPr>
            <p:ph type="pic" sz="quarter" idx="31"/>
          </p:nvPr>
        </p:nvSpPr>
        <p:spPr bwMode="ltGray">
          <a:xfrm>
            <a:off x="9243364" y="3910054"/>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88133D48-744E-F029-079E-2E16C2809895}"/>
              </a:ext>
            </a:extLst>
          </p:cNvPr>
          <p:cNvSpPr>
            <a:spLocks noGrp="1"/>
          </p:cNvSpPr>
          <p:nvPr>
            <p:ph type="pic" sz="quarter" idx="32"/>
          </p:nvPr>
        </p:nvSpPr>
        <p:spPr bwMode="ltGray">
          <a:xfrm>
            <a:off x="7706075" y="5302692"/>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09D3DDE-EAFB-B57D-9147-8827F7743E1A}"/>
              </a:ext>
            </a:extLst>
          </p:cNvPr>
          <p:cNvSpPr>
            <a:spLocks noGrp="1"/>
          </p:cNvSpPr>
          <p:nvPr>
            <p:ph type="pic" sz="quarter" idx="33"/>
          </p:nvPr>
        </p:nvSpPr>
        <p:spPr bwMode="ltGray">
          <a:xfrm>
            <a:off x="10780653" y="5302692"/>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DFDB12BE-8B16-4DC3-C014-945C54E8CD7D}"/>
              </a:ext>
            </a:extLst>
          </p:cNvPr>
          <p:cNvSpPr>
            <a:spLocks noGrp="1"/>
          </p:cNvSpPr>
          <p:nvPr>
            <p:ph type="pic" sz="quarter" idx="34"/>
          </p:nvPr>
        </p:nvSpPr>
        <p:spPr bwMode="ltGray">
          <a:xfrm>
            <a:off x="9243364" y="5302692"/>
            <a:ext cx="1091301" cy="1091146"/>
          </a:xfrm>
          <a:prstGeom prst="rect">
            <a:avLst/>
          </a:prstGeom>
          <a:solidFill>
            <a:srgbClr val="F4F4F7"/>
          </a:solidFill>
        </p:spPr>
        <p:txBody>
          <a:bodyPr lIns="0" tIns="0" rIns="0" bIns="0" anchor="ctr" anchorCtr="0">
            <a:noAutofit/>
          </a:bodyPr>
          <a:lstStyle>
            <a:lvl1pPr marL="0" indent="0" algn="ctr">
              <a:lnSpc>
                <a:spcPct val="100000"/>
              </a:lnSpc>
              <a:buNone/>
              <a:defRPr sz="918" b="1">
                <a:solidFill>
                  <a:srgbClr val="000000"/>
                </a:solidFill>
                <a:latin typeface="+mn-lt"/>
                <a:cs typeface="Segoe UI" panose="020B0502040204020203" pitchFamily="34" charset="0"/>
              </a:defRPr>
            </a:lvl1pPr>
          </a:lstStyle>
          <a:p>
            <a:r>
              <a:rPr lang="en-US"/>
              <a:t>Click icon to add picture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50375802-7BB3-7A20-1210-E5FEEE1A56F8}"/>
              </a:ext>
            </a:extLst>
          </p:cNvPr>
          <p:cNvSpPr>
            <a:spLocks noGrp="1"/>
          </p:cNvSpPr>
          <p:nvPr>
            <p:ph type="pic" sz="quarter" idx="14" hasCustomPrompt="1"/>
          </p:nvPr>
        </p:nvSpPr>
        <p:spPr bwMode="ltGray">
          <a:xfrm>
            <a:off x="8328961" y="466302"/>
            <a:ext cx="2906164" cy="2931430"/>
          </a:xfrm>
          <a:prstGeom prst="roundRect">
            <a:avLst>
              <a:gd name="adj" fmla="val 21738"/>
            </a:avLst>
          </a:prstGeom>
          <a:blipFill>
            <a:blip r:embed="rId2"/>
            <a:stretch>
              <a:fillRect/>
            </a:stretch>
          </a:blipFill>
          <a:effectLst>
            <a:outerShdw blurRad="314198" dist="111760" dir="8040000" algn="ctr" rotWithShape="0">
              <a:schemeClr val="tx1">
                <a:alpha val="22000"/>
              </a:schemeClr>
            </a:outerShdw>
          </a:effectLst>
        </p:spPr>
        <p:txBody>
          <a:bodyPr lIns="0" tIns="0" rIns="0" bIns="1005840" anchor="ctr" anchorCtr="0">
            <a:noAutofit/>
          </a:bodyPr>
          <a:lstStyle>
            <a:lvl1pPr marL="0" indent="0" algn="ctr">
              <a:lnSpc>
                <a:spcPct val="100000"/>
              </a:lnSpc>
              <a:buNone/>
              <a:defRPr sz="653" b="1">
                <a:solidFill>
                  <a:srgbClr val="000000"/>
                </a:solidFill>
                <a:latin typeface="+mn-lt"/>
                <a:cs typeface="Segoe UI" panose="020B0502040204020203" pitchFamily="34" charset="0"/>
              </a:defRPr>
            </a:lvl1pPr>
          </a:lstStyle>
          <a:p>
            <a:r>
              <a:rPr lang="en-US"/>
              <a:t>Click icon to </a:t>
            </a:r>
            <a:br>
              <a:rPr lang="en-US"/>
            </a:br>
            <a:r>
              <a:rPr lang="en-US"/>
              <a:t>add your picture here</a:t>
            </a:r>
          </a:p>
        </p:txBody>
      </p:sp>
      <p:sp>
        <p:nvSpPr>
          <p:cNvPr id="9" name="Footer Placeholder 10">
            <a:extLst>
              <a:ext uri="{FF2B5EF4-FFF2-40B4-BE49-F238E27FC236}">
                <a16:creationId xmlns:a16="http://schemas.microsoft.com/office/drawing/2014/main" id="{D3ECBC57-006B-CB8F-1EDC-04C18F0D01C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defPPr>
              <a:defRPr lang="en-US"/>
            </a:defPPr>
            <a:lvl1pPr marL="0" algn="l" defTabSz="914400" rtl="0" eaLnBrk="1" latinLnBrk="0" hangingPunct="1">
              <a:defRPr lang="en-US" sz="1000" kern="1200" dirty="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lang="en-US" sz="750" kern="100" cap="all" spc="0" baseline="0" dirty="0">
                <a:solidFill>
                  <a:schemeClr val="tx1"/>
                </a:solidFill>
                <a:latin typeface="Arial" panose="020B0604020202020204" pitchFamily="34" charset="0"/>
                <a:ea typeface="+mn-ea"/>
                <a:cs typeface="Arial" panose="020B0604020202020204" pitchFamily="34" charset="0"/>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defTabSz="932563">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24726011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ttendee-Intro">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600057" y="596867"/>
            <a:ext cx="4805148" cy="313904"/>
          </a:xfrm>
        </p:spPr>
        <p:txBody>
          <a:bodyPr/>
          <a:lstStyle>
            <a:lvl1pPr>
              <a:defRPr sz="2800" b="0" i="0">
                <a:solidFill>
                  <a:schemeClr val="tx1"/>
                </a:solidFill>
                <a:latin typeface="+mj-lt"/>
                <a:cs typeface="Segoe UI Semibold" panose="020B0502040204020203" pitchFamily="34" charset="0"/>
              </a:defRPr>
            </a:lvl1pPr>
          </a:lstStyle>
          <a:p>
            <a:r>
              <a:rPr lang="en-US" dirty="0"/>
              <a:t>Click to edit Master title style</a:t>
            </a:r>
          </a:p>
        </p:txBody>
      </p:sp>
      <p:pic>
        <p:nvPicPr>
          <p:cNvPr id="7" name="Picture 6">
            <a:extLst>
              <a:ext uri="{FF2B5EF4-FFF2-40B4-BE49-F238E27FC236}">
                <a16:creationId xmlns:a16="http://schemas.microsoft.com/office/drawing/2014/main" id="{6C221C79-F16B-ABFF-D61B-D9A7B7B9757E}"/>
              </a:ext>
            </a:extLst>
          </p:cNvPr>
          <p:cNvPicPr>
            <a:picLocks noChangeAspect="1"/>
          </p:cNvPicPr>
          <p:nvPr userDrawn="1"/>
        </p:nvPicPr>
        <p:blipFill>
          <a:blip r:embed="rId2"/>
          <a:stretch>
            <a:fillRect/>
          </a:stretch>
        </p:blipFill>
        <p:spPr>
          <a:xfrm>
            <a:off x="6322963" y="20637"/>
            <a:ext cx="6181725" cy="6953250"/>
          </a:xfrm>
          <a:prstGeom prst="rect">
            <a:avLst/>
          </a:prstGeom>
        </p:spPr>
      </p:pic>
    </p:spTree>
    <p:extLst>
      <p:ext uri="{BB962C8B-B14F-4D97-AF65-F5344CB8AC3E}">
        <p14:creationId xmlns:p14="http://schemas.microsoft.com/office/powerpoint/2010/main" val="238279591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_with Head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600058" y="596867"/>
            <a:ext cx="8357311" cy="313904"/>
          </a:xfrm>
        </p:spPr>
        <p:txBody>
          <a:bodyPr/>
          <a:lstStyle>
            <a:lvl1pPr>
              <a:defRPr sz="2800" b="0" i="0">
                <a:solidFill>
                  <a:schemeClr val="tx1"/>
                </a:solidFill>
                <a:latin typeface="+mj-lt"/>
                <a:cs typeface="Segoe UI Semibold" panose="020B0502040204020203" pitchFamily="34" charset="0"/>
              </a:defRPr>
            </a:lvl1pPr>
          </a:lstStyle>
          <a:p>
            <a:r>
              <a:rPr lang="en-US" dirty="0"/>
              <a:t>Click to edit Master title style</a:t>
            </a:r>
          </a:p>
        </p:txBody>
      </p:sp>
    </p:spTree>
    <p:extLst>
      <p:ext uri="{BB962C8B-B14F-4D97-AF65-F5344CB8AC3E}">
        <p14:creationId xmlns:p14="http://schemas.microsoft.com/office/powerpoint/2010/main" val="131353723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600058" y="596867"/>
            <a:ext cx="8357311" cy="313904"/>
          </a:xfrm>
        </p:spPr>
        <p:txBody>
          <a:bodyPr/>
          <a:lstStyle>
            <a:lvl1pPr>
              <a:defRPr sz="2800" b="0" i="0">
                <a:solidFill>
                  <a:schemeClr val="tx1"/>
                </a:solidFill>
                <a:latin typeface="+mj-lt"/>
                <a:cs typeface="Segoe UI Semibold" panose="020B0502040204020203" pitchFamily="34" charset="0"/>
              </a:defRPr>
            </a:lvl1pPr>
          </a:lstStyle>
          <a:p>
            <a:r>
              <a:rPr lang="en-US" dirty="0"/>
              <a:t>Click to edit Master title style</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207262"/>
            <a:ext cx="12436476" cy="3095623"/>
          </a:xfrm>
          <a:prstGeom prst="rect">
            <a:avLst/>
          </a:prstGeom>
        </p:spPr>
      </p:pic>
    </p:spTree>
    <p:extLst>
      <p:ext uri="{BB962C8B-B14F-4D97-AF65-F5344CB8AC3E}">
        <p14:creationId xmlns:p14="http://schemas.microsoft.com/office/powerpoint/2010/main" val="252961824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1643" y="448141"/>
            <a:ext cx="11533187" cy="411162"/>
          </a:xfrm>
          <a:prstGeom prst="rect">
            <a:avLst/>
          </a:prstGeom>
        </p:spPr>
        <p:txBody>
          <a:bodyPr wrap="square" lIns="0" tIns="0" rIns="0" bIns="0">
            <a:spAutoFit/>
          </a:bodyPr>
          <a:lstStyle>
            <a:lvl1pPr>
              <a:lnSpc>
                <a:spcPts val="3200"/>
              </a:lnSpc>
              <a:defRPr sz="2800" strike="noStrike">
                <a:solidFill>
                  <a:srgbClr val="000000"/>
                </a:solidFill>
              </a:defRPr>
            </a:lvl1pPr>
          </a:lstStyle>
          <a:p>
            <a:r>
              <a:rPr lang="en-US" dirty="0"/>
              <a:t>Title</a:t>
            </a:r>
          </a:p>
        </p:txBody>
      </p:sp>
    </p:spTree>
    <p:extLst>
      <p:ext uri="{BB962C8B-B14F-4D97-AF65-F5344CB8AC3E}">
        <p14:creationId xmlns:p14="http://schemas.microsoft.com/office/powerpoint/2010/main" val="410718743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5138" y="567457"/>
            <a:ext cx="11530584" cy="830020"/>
          </a:xfrm>
          <a:prstGeom prst="rect">
            <a:avLst/>
          </a:prstGeom>
        </p:spPr>
        <p:txBody>
          <a:bodyPr vert="horz" wrap="square" lIns="0" tIns="91440" rIns="146304" bIns="91440" rtlCol="0" anchor="t">
            <a:noAutofit/>
          </a:bodyPr>
          <a:lstStyle/>
          <a:p>
            <a:r>
              <a:rPr lang="en-US"/>
              <a:t>Heading Segoe UI </a:t>
            </a:r>
            <a:r>
              <a:rPr lang="en-US" err="1"/>
              <a:t>Semibold</a:t>
            </a:r>
            <a:r>
              <a:rPr lang="en-US"/>
              <a:t> 28/32</a:t>
            </a:r>
          </a:p>
        </p:txBody>
      </p:sp>
      <p:sp>
        <p:nvSpPr>
          <p:cNvPr id="4" name="Text Placeholder 3"/>
          <p:cNvSpPr>
            <a:spLocks noGrp="1"/>
          </p:cNvSpPr>
          <p:nvPr>
            <p:ph type="body" idx="1"/>
          </p:nvPr>
        </p:nvSpPr>
        <p:spPr>
          <a:xfrm>
            <a:off x="465138" y="1853742"/>
            <a:ext cx="11456988" cy="2062103"/>
          </a:xfrm>
          <a:prstGeom prst="rect">
            <a:avLst/>
          </a:prstGeom>
        </p:spPr>
        <p:txBody>
          <a:bodyPr vert="horz" wrap="square" lIns="0" tIns="91440" rIns="146304" bIns="91440" rtlCol="0">
            <a:spAutoFit/>
          </a:bodyPr>
          <a:lstStyle/>
          <a:p>
            <a:pPr lvl="1"/>
            <a:r>
              <a:rPr lang="en-US"/>
              <a:t>Large: subhead Segoe UI Regular 20/24</a:t>
            </a:r>
          </a:p>
          <a:p>
            <a:pPr lvl="1"/>
            <a:endParaRPr lang="en-US"/>
          </a:p>
          <a:p>
            <a:pPr lvl="2"/>
            <a:r>
              <a:rPr lang="en-US"/>
              <a:t>Medium: paragraph heading Segoe UI </a:t>
            </a:r>
            <a:r>
              <a:rPr lang="en-US" err="1"/>
              <a:t>Semibold</a:t>
            </a:r>
            <a:r>
              <a:rPr lang="en-US"/>
              <a:t> 14/18</a:t>
            </a:r>
          </a:p>
          <a:p>
            <a:pPr lvl="3"/>
            <a:r>
              <a:rPr lang="en-US"/>
              <a:t>Medium: paragraph body copy Segoe UI Regular 14/18</a:t>
            </a:r>
          </a:p>
          <a:p>
            <a:pPr lvl="3"/>
            <a:endParaRPr lang="en-US"/>
          </a:p>
          <a:p>
            <a:pPr lvl="4"/>
            <a:r>
              <a:rPr lang="en-US"/>
              <a:t>Small: caption heading Segoe UI Bold 10/12</a:t>
            </a:r>
          </a:p>
          <a:p>
            <a:pPr lvl="6"/>
            <a:r>
              <a:rPr lang="en-US"/>
              <a:t>Small: caption body copy Segoe UI Regular 10/12</a:t>
            </a:r>
          </a:p>
          <a:p>
            <a:pPr lvl="6"/>
            <a:endParaRPr lang="en-US"/>
          </a:p>
          <a:p>
            <a:pPr lvl="6"/>
            <a:endParaRPr lang="en-US"/>
          </a:p>
        </p:txBody>
      </p:sp>
      <p:sp>
        <p:nvSpPr>
          <p:cNvPr id="8" name="TextBox 7">
            <a:extLst>
              <a:ext uri="{FF2B5EF4-FFF2-40B4-BE49-F238E27FC236}">
                <a16:creationId xmlns:a16="http://schemas.microsoft.com/office/drawing/2014/main" id="{F301742D-EC90-72D4-4531-E9B6202B1357}"/>
              </a:ext>
            </a:extLst>
          </p:cNvPr>
          <p:cNvSpPr txBox="1"/>
          <p:nvPr userDrawn="1"/>
        </p:nvSpPr>
        <p:spPr>
          <a:xfrm>
            <a:off x="375386" y="6427068"/>
            <a:ext cx="3794950" cy="447815"/>
          </a:xfrm>
          <a:prstGeom prst="rect">
            <a:avLst/>
          </a:prstGeom>
          <a:noFill/>
        </p:spPr>
        <p:txBody>
          <a:bodyPr wrap="non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lang="en-US" sz="1100" dirty="0">
                <a:solidFill>
                  <a:srgbClr val="000000"/>
                </a:solidFill>
              </a:rPr>
              <a:t>© Copyright Microsoft Corporation. All rights reserved.</a:t>
            </a: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881724970"/>
      </p:ext>
    </p:extLst>
  </p:cSld>
  <p:clrMap bg1="lt1" tx1="dk1" bg2="lt2" tx2="dk2" accent1="accent1" accent2="accent2" accent3="accent3" accent4="accent4" accent5="accent5" accent6="accent6" hlink="hlink" folHlink="folHlink"/>
  <p:sldLayoutIdLst>
    <p:sldLayoutId id="2147484625" r:id="rId1"/>
    <p:sldLayoutId id="2147484615" r:id="rId2"/>
    <p:sldLayoutId id="2147484616" r:id="rId3"/>
    <p:sldLayoutId id="2147484617" r:id="rId4"/>
    <p:sldLayoutId id="2147484618" r:id="rId5"/>
    <p:sldLayoutId id="2147484620" r:id="rId6"/>
    <p:sldLayoutId id="2147484622" r:id="rId7"/>
    <p:sldLayoutId id="2147484562" r:id="rId8"/>
  </p:sldLayoutIdLst>
  <p:transition>
    <p:fade/>
  </p:transition>
  <p:hf hdr="0" dt="0"/>
  <p:txStyles>
    <p:titleStyle>
      <a:lvl1pPr algn="l" defTabSz="932742" rtl="0" eaLnBrk="1" latinLnBrk="0" hangingPunct="1">
        <a:lnSpc>
          <a:spcPct val="90000"/>
        </a:lnSpc>
        <a:spcBef>
          <a:spcPct val="0"/>
        </a:spcBef>
        <a:buNone/>
        <a:defRPr lang="en-US" sz="2800" b="0" kern="1200" cap="none" spc="-50" baseline="0" dirty="0" smtClean="0">
          <a:ln w="3175">
            <a:noFill/>
          </a:ln>
          <a:solidFill>
            <a:srgbClr val="000000"/>
          </a:solidFill>
          <a:effectLst/>
          <a:latin typeface="+mj-lt"/>
          <a:ea typeface="+mn-ea"/>
          <a:cs typeface="Segoe UI" pitchFamily="34" charset="0"/>
        </a:defRPr>
      </a:lvl1pPr>
    </p:titleStyle>
    <p:body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400" kern="1200" spc="-50" baseline="0">
          <a:solidFill>
            <a:srgbClr val="000000"/>
          </a:solidFill>
          <a:latin typeface="+mj-lt"/>
          <a:ea typeface="+mn-ea"/>
          <a:cs typeface="+mn-cs"/>
        </a:defRPr>
      </a:lvl1pPr>
      <a:lvl2pPr marL="0" marR="0" indent="0" algn="l" defTabSz="932742" rtl="0" eaLnBrk="1" fontAlgn="auto" latinLnBrk="0" hangingPunct="1">
        <a:lnSpc>
          <a:spcPct val="100000"/>
        </a:lnSpc>
        <a:spcBef>
          <a:spcPts val="0"/>
        </a:spcBef>
        <a:spcAft>
          <a:spcPts val="0"/>
        </a:spcAft>
        <a:buClrTx/>
        <a:buSzPct val="90000"/>
        <a:buFontTx/>
        <a:buNone/>
        <a:tabLst/>
        <a:defRPr sz="2000" kern="1200" spc="0" baseline="0">
          <a:solidFill>
            <a:srgbClr val="000000"/>
          </a:solidFill>
          <a:latin typeface="+mn-lt"/>
          <a:ea typeface="+mn-ea"/>
          <a:cs typeface="+mn-cs"/>
        </a:defRPr>
      </a:lvl2pPr>
      <a:lvl3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chemeClr val="tx2"/>
          </a:solidFill>
          <a:latin typeface="+mj-lt"/>
          <a:ea typeface="+mn-ea"/>
          <a:cs typeface="+mn-cs"/>
        </a:defRPr>
      </a:lvl3pPr>
      <a:lvl4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400" kern="1200" spc="0" baseline="0">
          <a:solidFill>
            <a:srgbClr val="000000"/>
          </a:solidFill>
          <a:latin typeface="+mn-lt"/>
          <a:ea typeface="+mn-ea"/>
          <a:cs typeface="+mn-cs"/>
        </a:defRPr>
      </a:lvl4pPr>
      <a:lvl5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1000" b="1" kern="1200" spc="0" baseline="0">
          <a:solidFill>
            <a:srgbClr val="000000"/>
          </a:solidFill>
          <a:latin typeface="+mn-lt"/>
          <a:ea typeface="+mn-ea"/>
          <a:cs typeface="+mn-cs"/>
        </a:defRPr>
      </a:lvl5pPr>
      <a:lvl6pPr marL="2331854" indent="0" algn="l" defTabSz="932742" rtl="0" eaLnBrk="1" latinLnBrk="0" hangingPunct="1">
        <a:spcBef>
          <a:spcPct val="20000"/>
        </a:spcBef>
        <a:buFont typeface="Arial" pitchFamily="34" charset="0"/>
        <a:buNone/>
        <a:defRPr sz="2000" kern="1200">
          <a:solidFill>
            <a:schemeClr val="tx1"/>
          </a:solidFill>
          <a:latin typeface="+mn-lt"/>
          <a:ea typeface="+mn-ea"/>
          <a:cs typeface="+mn-cs"/>
        </a:defRPr>
      </a:lvl6pPr>
      <a:lvl7pPr marL="0" indent="0" algn="l" defTabSz="932742" rtl="0" eaLnBrk="1" latinLnBrk="0" hangingPunct="1">
        <a:lnSpc>
          <a:spcPct val="100000"/>
        </a:lnSpc>
        <a:spcBef>
          <a:spcPts val="0"/>
        </a:spcBef>
        <a:spcAft>
          <a:spcPts val="0"/>
        </a:spcAft>
        <a:buFont typeface="Arial" pitchFamily="34" charset="0"/>
        <a:buNone/>
        <a:defRPr sz="1000" kern="1200">
          <a:solidFill>
            <a:srgbClr val="000000"/>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1" pos="1349" userDrawn="1">
          <p15:clr>
            <a:srgbClr val="C35EA4"/>
          </p15:clr>
        </p15:guide>
        <p15:guide id="32" pos="1528" userDrawn="1">
          <p15:clr>
            <a:srgbClr val="C35EA4"/>
          </p15:clr>
        </p15:guide>
        <p15:guide id="33" pos="2621" userDrawn="1">
          <p15:clr>
            <a:srgbClr val="C35EA4"/>
          </p15:clr>
        </p15:guide>
        <p15:guide id="34" pos="2765" userDrawn="1">
          <p15:clr>
            <a:srgbClr val="C35EA4"/>
          </p15:clr>
        </p15:guide>
        <p15:guide id="35" pos="3854" userDrawn="1">
          <p15:clr>
            <a:srgbClr val="C35EA4"/>
          </p15:clr>
        </p15:guide>
        <p15:guide id="36" pos="4003" userDrawn="1">
          <p15:clr>
            <a:srgbClr val="C35EA4"/>
          </p15:clr>
        </p15:guide>
        <p15:guide id="37" pos="5083" userDrawn="1">
          <p15:clr>
            <a:srgbClr val="C35EA4"/>
          </p15:clr>
        </p15:guide>
        <p15:guide id="38" pos="5230" userDrawn="1">
          <p15:clr>
            <a:srgbClr val="C35EA4"/>
          </p15:clr>
        </p15:guide>
        <p15:guide id="39" pos="6323" userDrawn="1">
          <p15:clr>
            <a:srgbClr val="C35EA4"/>
          </p15:clr>
        </p15:guide>
        <p15:guide id="40" pos="6469" userDrawn="1">
          <p15:clr>
            <a:srgbClr val="C35EA4"/>
          </p15:clr>
        </p15:guide>
        <p15:guide id="41" pos="269" userDrawn="1">
          <p15:clr>
            <a:srgbClr val="F26B43"/>
          </p15:clr>
        </p15:guide>
        <p15:guide id="42" pos="7565" userDrawn="1">
          <p15:clr>
            <a:srgbClr val="F26B43"/>
          </p15:clr>
        </p15:guide>
        <p15:guide id="43" orient="horz" pos="751" userDrawn="1">
          <p15:clr>
            <a:srgbClr val="5ACBF0"/>
          </p15:clr>
        </p15:guide>
        <p15:guide id="44" orient="horz" pos="1387" userDrawn="1">
          <p15:clr>
            <a:srgbClr val="5ACBF0"/>
          </p15:clr>
        </p15:guide>
        <p15:guide id="45" orient="horz" pos="605" userDrawn="1">
          <p15:clr>
            <a:srgbClr val="5ACBF0"/>
          </p15:clr>
        </p15:guide>
        <p15:guide id="46" orient="horz" pos="1514" userDrawn="1">
          <p15:clr>
            <a:srgbClr val="5ACBF0"/>
          </p15:clr>
        </p15:guide>
        <p15:guide id="47" orient="horz" pos="2130" userDrawn="1">
          <p15:clr>
            <a:srgbClr val="5ACBF0"/>
          </p15:clr>
        </p15:guide>
        <p15:guide id="48" orient="horz" pos="2299" userDrawn="1">
          <p15:clr>
            <a:srgbClr val="5ACBF0"/>
          </p15:clr>
        </p15:guide>
        <p15:guide id="49" orient="horz" pos="283" userDrawn="1">
          <p15:clr>
            <a:srgbClr val="F26B43"/>
          </p15:clr>
        </p15:guide>
        <p15:guide id="50" orient="horz" pos="4123" userDrawn="1">
          <p15:clr>
            <a:srgbClr val="F26B43"/>
          </p15:clr>
        </p15:guide>
        <p15:guide id="51" orient="horz" pos="2891" userDrawn="1">
          <p15:clr>
            <a:srgbClr val="5ACBF0"/>
          </p15:clr>
        </p15:guide>
        <p15:guide id="52" orient="horz" pos="3019" userDrawn="1">
          <p15:clr>
            <a:srgbClr val="5ACBF0"/>
          </p15:clr>
        </p15:guide>
        <p15:guide id="53" orient="horz" pos="3643" userDrawn="1">
          <p15:clr>
            <a:srgbClr val="5ACBF0"/>
          </p15:clr>
        </p15:guide>
        <p15:guide id="54" orient="horz" pos="3763"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www.learn.microsoft.com/certifications" TargetMode="External"/><Relationship Id="rId2" Type="http://schemas.openxmlformats.org/officeDocument/2006/relationships/image" Target="../media/image18.png"/><Relationship Id="rId1" Type="http://schemas.openxmlformats.org/officeDocument/2006/relationships/slideLayout" Target="../slideLayouts/slideLayout6.xml"/><Relationship Id="rId5" Type="http://schemas.openxmlformats.org/officeDocument/2006/relationships/hyperlink" Target="https://home.pearsonvue.com/voc/2023-report" TargetMode="External"/><Relationship Id="rId4" Type="http://schemas.openxmlformats.org/officeDocument/2006/relationships/hyperlink" Target="https://aka.ms/RenewYourCert"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2.jpe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hyperlink" Target="http://www.aka.ms/MyMicrosoftLearnProfile" TargetMode="External"/><Relationship Id="rId5" Type="http://schemas.openxmlformats.org/officeDocument/2006/relationships/image" Target="../media/image13.png"/><Relationship Id="rId4" Type="http://schemas.openxmlformats.org/officeDocument/2006/relationships/hyperlink" Target="https://learn.microsoft.com/"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learn.microsoft.com/en-us/training/paths/implement-storage-azure-files-azure-blob-storage/" TargetMode="External"/><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www.aka.ms/MyMicrosoftLearnProfile"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5C7C3CA-ED0D-43F4-B388-221F872F5C1D}"/>
              </a:ext>
            </a:extLst>
          </p:cNvPr>
          <p:cNvSpPr>
            <a:spLocks noGrp="1"/>
          </p:cNvSpPr>
          <p:nvPr>
            <p:ph type="title"/>
          </p:nvPr>
        </p:nvSpPr>
        <p:spPr>
          <a:xfrm>
            <a:off x="581341" y="2841585"/>
            <a:ext cx="5800990" cy="1911292"/>
          </a:xfrm>
        </p:spPr>
        <p:txBody>
          <a:bodyPr/>
          <a:lstStyle/>
          <a:p>
            <a:r>
              <a:rPr lang="en-US" sz="4100">
                <a:cs typeface="Segoe UI"/>
              </a:rPr>
              <a:t>AZ-104T00A</a:t>
            </a:r>
            <a:br>
              <a:rPr lang="en-US" sz="4600" dirty="0"/>
            </a:br>
            <a:r>
              <a:rPr lang="en-US" sz="4600">
                <a:cs typeface="Segoe UI"/>
              </a:rPr>
              <a:t>Microsoft</a:t>
            </a:r>
            <a:br>
              <a:rPr lang="en-US" sz="4600" dirty="0"/>
            </a:br>
            <a:r>
              <a:rPr lang="en-US" sz="4600">
                <a:cs typeface="Segoe UI"/>
              </a:rPr>
              <a:t>Azure Administrator</a:t>
            </a:r>
            <a:endParaRPr lang="en-US"/>
          </a:p>
        </p:txBody>
      </p:sp>
    </p:spTree>
    <p:extLst>
      <p:ext uri="{BB962C8B-B14F-4D97-AF65-F5344CB8AC3E}">
        <p14:creationId xmlns:p14="http://schemas.microsoft.com/office/powerpoint/2010/main" val="281107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ACDD559A-25F8-918A-9C24-8A8DF8FB4288}"/>
              </a:ext>
            </a:extLst>
          </p:cNvPr>
          <p:cNvSpPr>
            <a:spLocks noGrp="1"/>
          </p:cNvSpPr>
          <p:nvPr>
            <p:ph type="title"/>
          </p:nvPr>
        </p:nvSpPr>
        <p:spPr/>
        <p:txBody>
          <a:bodyPr/>
          <a:lstStyle/>
          <a:p>
            <a:r>
              <a:rPr lang="en-US" sz="3672" dirty="0"/>
              <a:t>Become </a:t>
            </a:r>
            <a:br>
              <a:rPr lang="en-US" sz="3672" dirty="0"/>
            </a:br>
            <a:r>
              <a:rPr lang="en-US" sz="3672" dirty="0"/>
              <a:t>Microsoft Certified</a:t>
            </a:r>
          </a:p>
        </p:txBody>
      </p:sp>
      <p:sp>
        <p:nvSpPr>
          <p:cNvPr id="3" name="Oval 2">
            <a:extLst>
              <a:ext uri="{FF2B5EF4-FFF2-40B4-BE49-F238E27FC236}">
                <a16:creationId xmlns:a16="http://schemas.microsoft.com/office/drawing/2014/main" id="{E0FC82C5-B8CF-CE13-4A23-7C15F1CE303C}"/>
              </a:ext>
              <a:ext uri="{C183D7F6-B498-43B3-948B-1728B52AA6E4}">
                <adec:decorative xmlns:adec="http://schemas.microsoft.com/office/drawing/2017/decorative" val="1"/>
              </a:ext>
            </a:extLst>
          </p:cNvPr>
          <p:cNvSpPr/>
          <p:nvPr/>
        </p:nvSpPr>
        <p:spPr>
          <a:xfrm>
            <a:off x="5651881" y="1224343"/>
            <a:ext cx="1132709" cy="113270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dirty="0">
              <a:solidFill>
                <a:srgbClr val="FFFFFF"/>
              </a:solidFill>
              <a:latin typeface="Segoe UI"/>
            </a:endParaRPr>
          </a:p>
        </p:txBody>
      </p:sp>
      <p:pic>
        <p:nvPicPr>
          <p:cNvPr id="21" name="Picture 20">
            <a:extLst>
              <a:ext uri="{FF2B5EF4-FFF2-40B4-BE49-F238E27FC236}">
                <a16:creationId xmlns:a16="http://schemas.microsoft.com/office/drawing/2014/main" id="{15DEF036-DB68-7837-5186-51A159AC84FC}"/>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840531" y="1412993"/>
            <a:ext cx="755409" cy="755409"/>
          </a:xfrm>
          <a:prstGeom prst="rect">
            <a:avLst/>
          </a:prstGeom>
        </p:spPr>
      </p:pic>
      <p:sp>
        <p:nvSpPr>
          <p:cNvPr id="12" name="TextBox 11">
            <a:extLst>
              <a:ext uri="{FF2B5EF4-FFF2-40B4-BE49-F238E27FC236}">
                <a16:creationId xmlns:a16="http://schemas.microsoft.com/office/drawing/2014/main" id="{53322978-A730-EB17-5D62-A209F514E7E2}"/>
              </a:ext>
            </a:extLst>
          </p:cNvPr>
          <p:cNvSpPr txBox="1"/>
          <p:nvPr/>
        </p:nvSpPr>
        <p:spPr>
          <a:xfrm>
            <a:off x="7111142" y="1157634"/>
            <a:ext cx="2240363" cy="862581"/>
          </a:xfrm>
          <a:prstGeom prst="rect">
            <a:avLst/>
          </a:prstGeom>
          <a:noFill/>
        </p:spPr>
        <p:txBody>
          <a:bodyPr wrap="square" lIns="0" tIns="46630" rIns="93260" bIns="46630" rtlCol="0" anchor="t">
            <a:spAutoFit/>
          </a:bodyPr>
          <a:lstStyle>
            <a:defPPr>
              <a:defRPr lang="en-US"/>
            </a:defPPr>
            <a:lvl1pPr>
              <a:defRPr sz="7330" b="1" spc="-50">
                <a:ln w="3175">
                  <a:noFill/>
                </a:ln>
                <a:gradFill>
                  <a:gsLst>
                    <a:gs pos="100000">
                      <a:schemeClr val="accent4"/>
                    </a:gs>
                    <a:gs pos="32000">
                      <a:srgbClr val="FF5C39"/>
                    </a:gs>
                  </a:gsLst>
                  <a:lin ang="3900000" scaled="0"/>
                </a:gradFill>
                <a:latin typeface="Segoe UI Variable Text" pitchFamily="2" charset="0"/>
                <a:cs typeface="Segoe UI Semibold" panose="020B0502040204020203" pitchFamily="34" charset="0"/>
              </a:defRPr>
            </a:lvl1pPr>
          </a:lstStyle>
          <a:p>
            <a:pPr>
              <a:defRPr/>
            </a:pPr>
            <a:r>
              <a:rPr lang="en-US" sz="4896" dirty="0">
                <a:solidFill>
                  <a:schemeClr val="accent2"/>
                </a:solidFill>
                <a:latin typeface="+mj-lt"/>
                <a:cs typeface="Segoe UI Semibold"/>
              </a:rPr>
              <a:t>92</a:t>
            </a:r>
            <a:r>
              <a:rPr lang="en-US" sz="4488" spc="-51" baseline="30000" dirty="0">
                <a:solidFill>
                  <a:schemeClr val="accent2"/>
                </a:solidFill>
                <a:latin typeface="+mj-lt"/>
                <a:cs typeface="Segoe UI Semibold"/>
              </a:rPr>
              <a:t>%</a:t>
            </a:r>
            <a:r>
              <a:rPr lang="en-US" sz="4896" dirty="0">
                <a:solidFill>
                  <a:schemeClr val="accent2"/>
                </a:solidFill>
                <a:latin typeface="+mj-lt"/>
                <a:cs typeface="Segoe UI Semibold"/>
              </a:rPr>
              <a:t> </a:t>
            </a:r>
            <a:endParaRPr lang="en-US" sz="4896" spc="-51" dirty="0">
              <a:solidFill>
                <a:schemeClr val="accent2"/>
              </a:solidFill>
              <a:latin typeface="+mj-lt"/>
            </a:endParaRPr>
          </a:p>
        </p:txBody>
      </p:sp>
      <p:sp>
        <p:nvSpPr>
          <p:cNvPr id="13" name="TextBox 12">
            <a:extLst>
              <a:ext uri="{FF2B5EF4-FFF2-40B4-BE49-F238E27FC236}">
                <a16:creationId xmlns:a16="http://schemas.microsoft.com/office/drawing/2014/main" id="{50D7965D-FCAF-55DD-10B8-5DF1E54A3BC7}"/>
              </a:ext>
            </a:extLst>
          </p:cNvPr>
          <p:cNvSpPr txBox="1"/>
          <p:nvPr/>
        </p:nvSpPr>
        <p:spPr>
          <a:xfrm>
            <a:off x="7111142" y="1869151"/>
            <a:ext cx="3998841" cy="542399"/>
          </a:xfrm>
          <a:prstGeom prst="rect">
            <a:avLst/>
          </a:prstGeom>
          <a:noFill/>
        </p:spPr>
        <p:txBody>
          <a:bodyPr wrap="square" lIns="0" tIns="46630" rIns="93260" bIns="46630" anchor="t">
            <a:spAutoFit/>
          </a:bodyPr>
          <a:lstStyle/>
          <a:p>
            <a:pPr>
              <a:defRPr/>
            </a:pPr>
            <a:r>
              <a:rPr lang="en-US" sz="1428" dirty="0">
                <a:solidFill>
                  <a:srgbClr val="000000"/>
                </a:solidFill>
                <a:latin typeface="Segoe UI"/>
              </a:rPr>
              <a:t>of certified IT professionals feel more confident in their abilities after earning certifications¹ </a:t>
            </a:r>
          </a:p>
        </p:txBody>
      </p:sp>
      <p:sp>
        <p:nvSpPr>
          <p:cNvPr id="4" name="Rectangle 3">
            <a:extLst>
              <a:ext uri="{FF2B5EF4-FFF2-40B4-BE49-F238E27FC236}">
                <a16:creationId xmlns:a16="http://schemas.microsoft.com/office/drawing/2014/main" id="{DE95DCB5-4258-68B1-1A56-68B7CC5D0F2D}"/>
              </a:ext>
              <a:ext uri="{C183D7F6-B498-43B3-948B-1728B52AA6E4}">
                <adec:decorative xmlns:adec="http://schemas.microsoft.com/office/drawing/2017/decorative" val="1"/>
              </a:ext>
            </a:extLst>
          </p:cNvPr>
          <p:cNvSpPr/>
          <p:nvPr/>
        </p:nvSpPr>
        <p:spPr bwMode="auto">
          <a:xfrm flipV="1">
            <a:off x="880" y="2879919"/>
            <a:ext cx="12434711" cy="3559199"/>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dirty="0">
              <a:solidFill>
                <a:srgbClr val="FFFFFF"/>
              </a:solidFill>
              <a:ea typeface="Segoe UI" pitchFamily="34" charset="0"/>
              <a:cs typeface="Segoe UI" pitchFamily="34" charset="0"/>
            </a:endParaRPr>
          </a:p>
        </p:txBody>
      </p:sp>
      <p:sp>
        <p:nvSpPr>
          <p:cNvPr id="5" name="Rounded Rectangle 3_1">
            <a:extLst>
              <a:ext uri="{FF2B5EF4-FFF2-40B4-BE49-F238E27FC236}">
                <a16:creationId xmlns:a16="http://schemas.microsoft.com/office/drawing/2014/main" id="{0CC3932D-AF62-994B-BAF6-36B38660AE6A}"/>
              </a:ext>
            </a:extLst>
          </p:cNvPr>
          <p:cNvSpPr/>
          <p:nvPr/>
        </p:nvSpPr>
        <p:spPr>
          <a:xfrm>
            <a:off x="571788" y="3308387"/>
            <a:ext cx="5474826" cy="2031976"/>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46630" rIns="186521" bIns="46630" rtlCol="0" anchor="ctr"/>
          <a:lstStyle/>
          <a:p>
            <a:pPr defTabSz="932597">
              <a:defRPr/>
            </a:pPr>
            <a:r>
              <a:rPr lang="en-US" sz="1632" dirty="0">
                <a:solidFill>
                  <a:srgbClr val="0D0D0D"/>
                </a:solidFill>
                <a:latin typeface="Segoe UI"/>
              </a:rPr>
              <a:t>Get recognized by earning industry validation for technical knowledge. Ensure you stay current with the necessary skills and expertise for continued success​.</a:t>
            </a:r>
            <a:br>
              <a:rPr lang="en-US" sz="1632" dirty="0">
                <a:solidFill>
                  <a:srgbClr val="0D0D0D"/>
                </a:solidFill>
                <a:latin typeface="Segoe UI"/>
              </a:rPr>
            </a:br>
            <a:endParaRPr lang="en-US" sz="1632" dirty="0">
              <a:solidFill>
                <a:srgbClr val="0D0D0D"/>
              </a:solidFill>
              <a:latin typeface="Segoe UI"/>
            </a:endParaRPr>
          </a:p>
          <a:p>
            <a:pPr defTabSz="932597">
              <a:defRPr/>
            </a:pPr>
            <a:r>
              <a:rPr lang="en-US" sz="1632" dirty="0">
                <a:solidFill>
                  <a:srgbClr val="0D0D0D"/>
                </a:solidFill>
                <a:latin typeface="Segoe UI"/>
              </a:rPr>
              <a:t>Start at </a:t>
            </a:r>
            <a:r>
              <a:rPr lang="en-US" sz="1632" dirty="0">
                <a:solidFill>
                  <a:srgbClr val="0D0D0D"/>
                </a:solidFill>
                <a:latin typeface="Segoe UI"/>
                <a:hlinkClick r:id="rId3"/>
              </a:rPr>
              <a:t>learn.microsoft.com/certifications</a:t>
            </a:r>
            <a:endParaRPr lang="en-US" sz="1632" dirty="0">
              <a:solidFill>
                <a:srgbClr val="0D0D0D"/>
              </a:solidFill>
              <a:latin typeface="Segoe UI"/>
            </a:endParaRPr>
          </a:p>
        </p:txBody>
      </p:sp>
      <p:sp>
        <p:nvSpPr>
          <p:cNvPr id="6" name="Rounded Rectangle 3_1">
            <a:extLst>
              <a:ext uri="{FF2B5EF4-FFF2-40B4-BE49-F238E27FC236}">
                <a16:creationId xmlns:a16="http://schemas.microsoft.com/office/drawing/2014/main" id="{43F14745-9308-59B5-B699-2477843145BF}"/>
              </a:ext>
            </a:extLst>
          </p:cNvPr>
          <p:cNvSpPr/>
          <p:nvPr/>
        </p:nvSpPr>
        <p:spPr>
          <a:xfrm>
            <a:off x="6356301" y="3309198"/>
            <a:ext cx="5474826" cy="2031976"/>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46630" rIns="186521" bIns="46630" rtlCol="0" anchor="ctr"/>
          <a:lstStyle/>
          <a:p>
            <a:pPr defTabSz="932597">
              <a:defRPr/>
            </a:pPr>
            <a:r>
              <a:rPr lang="en-US" sz="1632" dirty="0">
                <a:solidFill>
                  <a:srgbClr val="0D0D0D"/>
                </a:solidFill>
                <a:latin typeface="Segoe UI"/>
              </a:rPr>
              <a:t>Microsoft role-based and specialty certifications require annual renewal.</a:t>
            </a:r>
            <a:r>
              <a:rPr lang="en-US" sz="1836" baseline="30000" dirty="0">
                <a:solidFill>
                  <a:srgbClr val="0D0D0D"/>
                </a:solidFill>
                <a:latin typeface="Segoe UI"/>
              </a:rPr>
              <a:t>2</a:t>
            </a:r>
          </a:p>
          <a:p>
            <a:pPr defTabSz="932597">
              <a:defRPr/>
            </a:pPr>
            <a:endParaRPr lang="en-US" sz="1836" baseline="30000" dirty="0">
              <a:solidFill>
                <a:srgbClr val="0D0D0D"/>
              </a:solidFill>
              <a:latin typeface="Segoe UI"/>
            </a:endParaRPr>
          </a:p>
          <a:p>
            <a:pPr defTabSz="932597">
              <a:defRPr/>
            </a:pPr>
            <a:r>
              <a:rPr lang="en-US" sz="1632" dirty="0">
                <a:solidFill>
                  <a:srgbClr val="0D0D0D"/>
                </a:solidFill>
                <a:latin typeface="Segoe UI"/>
              </a:rPr>
              <a:t>Learn about certification renewal at </a:t>
            </a:r>
            <a:r>
              <a:rPr lang="en-US" sz="1632" dirty="0">
                <a:solidFill>
                  <a:srgbClr val="0D0D0D"/>
                </a:solidFill>
                <a:latin typeface="Segoe UI"/>
                <a:hlinkClick r:id="rId4"/>
              </a:rPr>
              <a:t>aka.ms/</a:t>
            </a:r>
            <a:r>
              <a:rPr lang="en-US" sz="1632" dirty="0" err="1">
                <a:solidFill>
                  <a:srgbClr val="0D0D0D"/>
                </a:solidFill>
                <a:latin typeface="Segoe UI"/>
                <a:hlinkClick r:id="rId4"/>
              </a:rPr>
              <a:t>RenewYourCert</a:t>
            </a:r>
            <a:endParaRPr lang="en-US" sz="1632" dirty="0">
              <a:solidFill>
                <a:srgbClr val="0D0D0D"/>
              </a:solidFill>
              <a:latin typeface="Segoe UI"/>
            </a:endParaRPr>
          </a:p>
        </p:txBody>
      </p:sp>
      <p:sp>
        <p:nvSpPr>
          <p:cNvPr id="14" name="TextBox 13">
            <a:extLst>
              <a:ext uri="{FF2B5EF4-FFF2-40B4-BE49-F238E27FC236}">
                <a16:creationId xmlns:a16="http://schemas.microsoft.com/office/drawing/2014/main" id="{B5D6AEFE-B61B-8AF6-CE8A-695BF709C726}"/>
              </a:ext>
            </a:extLst>
          </p:cNvPr>
          <p:cNvSpPr txBox="1"/>
          <p:nvPr/>
        </p:nvSpPr>
        <p:spPr>
          <a:xfrm>
            <a:off x="892764" y="6080947"/>
            <a:ext cx="11235543" cy="238240"/>
          </a:xfrm>
          <a:prstGeom prst="rect">
            <a:avLst/>
          </a:prstGeom>
          <a:noFill/>
        </p:spPr>
        <p:txBody>
          <a:bodyPr wrap="square" lIns="0" tIns="46630" rIns="93260" bIns="46630" anchor="b">
            <a:spAutoFit/>
          </a:bodyPr>
          <a:lstStyle/>
          <a:p>
            <a:pPr algn="r" defTabSz="932597">
              <a:defRPr/>
            </a:pPr>
            <a:r>
              <a:rPr lang="en-US" sz="918" dirty="0">
                <a:latin typeface="Segoe UI"/>
                <a:cs typeface="Segoe UI" panose="020B0502040204020203" pitchFamily="34" charset="0"/>
                <a:sym typeface="Segoe UI Semibold"/>
              </a:rPr>
              <a:t>¹ </a:t>
            </a:r>
            <a:r>
              <a:rPr lang="en-US" sz="918" dirty="0">
                <a:latin typeface="Segoe UI"/>
                <a:cs typeface="Segoe UI" panose="020B0502040204020203" pitchFamily="34" charset="0"/>
                <a:sym typeface="Segoe UI Semibold"/>
                <a:hlinkClick r:id="rId5">
                  <a:extLst>
                    <a:ext uri="{A12FA001-AC4F-418D-AE19-62706E023703}">
                      <ahyp:hlinkClr xmlns:ahyp="http://schemas.microsoft.com/office/drawing/2018/hyperlinkcolor" val="tx"/>
                    </a:ext>
                  </a:extLst>
                </a:hlinkClick>
              </a:rPr>
              <a:t>“2023 Value of IT Certification | Candidate Report,” Pearson VUE, 2023</a:t>
            </a:r>
            <a:r>
              <a:rPr lang="en-US" sz="918" dirty="0">
                <a:latin typeface="Segoe UI"/>
                <a:cs typeface="Segoe UI" panose="020B0502040204020203" pitchFamily="34" charset="0"/>
                <a:sym typeface="Segoe UI Semibold"/>
              </a:rPr>
              <a:t>   </a:t>
            </a:r>
            <a:r>
              <a:rPr lang="en-US" sz="918" baseline="30000" dirty="0"/>
              <a:t>2 </a:t>
            </a:r>
            <a:r>
              <a:rPr lang="en-US" sz="918" dirty="0"/>
              <a:t>Microsoft fundamentals certifications don’t expire</a:t>
            </a:r>
            <a:endParaRPr lang="en-US" sz="918" dirty="0">
              <a:latin typeface="Segoe UI"/>
              <a:cs typeface="Segoe UI" panose="020B0502040204020203" pitchFamily="34" charset="0"/>
              <a:sym typeface="Segoe UI Semibold"/>
            </a:endParaRPr>
          </a:p>
        </p:txBody>
      </p:sp>
    </p:spTree>
    <p:extLst>
      <p:ext uri="{BB962C8B-B14F-4D97-AF65-F5344CB8AC3E}">
        <p14:creationId xmlns:p14="http://schemas.microsoft.com/office/powerpoint/2010/main" val="426042234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758F5-C35D-A291-068D-13C0D6581723}"/>
              </a:ext>
            </a:extLst>
          </p:cNvPr>
          <p:cNvSpPr>
            <a:spLocks noGrp="1"/>
          </p:cNvSpPr>
          <p:nvPr>
            <p:ph type="title"/>
          </p:nvPr>
        </p:nvSpPr>
        <p:spPr/>
        <p:txBody>
          <a:bodyPr/>
          <a:lstStyle/>
          <a:p>
            <a:r>
              <a:rPr lang="en-US" sz="2856" dirty="0"/>
              <a:t>Get ready for your Microsoft Certification exam</a:t>
            </a:r>
          </a:p>
        </p:txBody>
      </p:sp>
      <p:sp>
        <p:nvSpPr>
          <p:cNvPr id="5" name="TextBox 4">
            <a:extLst>
              <a:ext uri="{FF2B5EF4-FFF2-40B4-BE49-F238E27FC236}">
                <a16:creationId xmlns:a16="http://schemas.microsoft.com/office/drawing/2014/main" id="{C6774742-B51A-7AB0-5C2C-8C2CFAC7FA4A}"/>
              </a:ext>
            </a:extLst>
          </p:cNvPr>
          <p:cNvSpPr txBox="1"/>
          <p:nvPr/>
        </p:nvSpPr>
        <p:spPr>
          <a:xfrm>
            <a:off x="597748" y="1094756"/>
            <a:ext cx="11225332" cy="371170"/>
          </a:xfrm>
          <a:prstGeom prst="rect">
            <a:avLst/>
          </a:prstGeom>
          <a:noFill/>
        </p:spPr>
        <p:txBody>
          <a:bodyPr wrap="square" lIns="0" tIns="46630" rIns="93260" bIns="46630" anchor="t">
            <a:spAutoFit/>
          </a:bodyPr>
          <a:lstStyle/>
          <a:p>
            <a:r>
              <a:rPr lang="en-US" dirty="0">
                <a:latin typeface="Segoe UI Semibold" panose="020B0502040204020203" pitchFamily="34" charset="0"/>
                <a:cs typeface="Segoe UI Semibold" panose="020B0502040204020203" pitchFamily="34" charset="0"/>
              </a:rPr>
              <a:t>Exam AZ-104: Microsoft Azure Administrator</a:t>
            </a:r>
          </a:p>
        </p:txBody>
      </p:sp>
      <p:sp>
        <p:nvSpPr>
          <p:cNvPr id="11" name="TextBox 10">
            <a:extLst>
              <a:ext uri="{FF2B5EF4-FFF2-40B4-BE49-F238E27FC236}">
                <a16:creationId xmlns:a16="http://schemas.microsoft.com/office/drawing/2014/main" id="{FF061EA4-8988-693D-F87C-7BF5591F84CD}"/>
              </a:ext>
            </a:extLst>
          </p:cNvPr>
          <p:cNvSpPr txBox="1"/>
          <p:nvPr/>
        </p:nvSpPr>
        <p:spPr>
          <a:xfrm>
            <a:off x="842815" y="1998336"/>
            <a:ext cx="4977074" cy="276999"/>
          </a:xfrm>
          <a:prstGeom prst="rect">
            <a:avLst/>
          </a:prstGeom>
          <a:noFill/>
        </p:spPr>
        <p:txBody>
          <a:bodyPr wrap="square" lIns="0" tIns="0" rIns="0" bIns="0" rtlCol="0">
            <a:spAutoFit/>
          </a:bodyPr>
          <a:lstStyle/>
          <a:p>
            <a:r>
              <a:rPr lang="en-US" b="1" dirty="0">
                <a:solidFill>
                  <a:srgbClr val="2A446F"/>
                </a:solidFill>
                <a:latin typeface="Segoe UI Semibold" panose="020B0502040204020203" pitchFamily="34" charset="0"/>
                <a:cs typeface="Segoe UI Semibold" panose="020B0502040204020203" pitchFamily="34" charset="0"/>
              </a:rPr>
              <a:t>Understand the skills measured by the exam</a:t>
            </a:r>
          </a:p>
        </p:txBody>
      </p:sp>
      <p:graphicFrame>
        <p:nvGraphicFramePr>
          <p:cNvPr id="3" name="Table 5">
            <a:extLst>
              <a:ext uri="{FF2B5EF4-FFF2-40B4-BE49-F238E27FC236}">
                <a16:creationId xmlns:a16="http://schemas.microsoft.com/office/drawing/2014/main" id="{A464DE02-903A-6800-6755-54FB85E0D2B7}"/>
              </a:ext>
            </a:extLst>
          </p:cNvPr>
          <p:cNvGraphicFramePr>
            <a:graphicFrameLocks noGrp="1"/>
          </p:cNvGraphicFramePr>
          <p:nvPr>
            <p:extLst>
              <p:ext uri="{D42A27DB-BD31-4B8C-83A1-F6EECF244321}">
                <p14:modId xmlns:p14="http://schemas.microsoft.com/office/powerpoint/2010/main" val="896784407"/>
              </p:ext>
            </p:extLst>
          </p:nvPr>
        </p:nvGraphicFramePr>
        <p:xfrm>
          <a:off x="782321" y="2345882"/>
          <a:ext cx="5262880" cy="3492073"/>
        </p:xfrm>
        <a:graphic>
          <a:graphicData uri="http://schemas.openxmlformats.org/drawingml/2006/table">
            <a:tbl>
              <a:tblPr firstRow="1" bandRow="1"/>
              <a:tblGrid>
                <a:gridCol w="3547687">
                  <a:extLst>
                    <a:ext uri="{9D8B030D-6E8A-4147-A177-3AD203B41FA5}">
                      <a16:colId xmlns:a16="http://schemas.microsoft.com/office/drawing/2014/main" val="4041653763"/>
                    </a:ext>
                  </a:extLst>
                </a:gridCol>
                <a:gridCol w="1715193">
                  <a:extLst>
                    <a:ext uri="{9D8B030D-6E8A-4147-A177-3AD203B41FA5}">
                      <a16:colId xmlns:a16="http://schemas.microsoft.com/office/drawing/2014/main" val="3053328036"/>
                    </a:ext>
                  </a:extLst>
                </a:gridCol>
              </a:tblGrid>
              <a:tr h="343119">
                <a:tc>
                  <a:txBody>
                    <a:bodyPr/>
                    <a:lstStyle/>
                    <a:p>
                      <a:r>
                        <a:rPr lang="en-US" sz="1600" b="1" kern="1200" dirty="0">
                          <a:solidFill>
                            <a:schemeClr val="bg1"/>
                          </a:solidFill>
                          <a:latin typeface="+mn-lt"/>
                          <a:ea typeface="+mn-ea"/>
                          <a:cs typeface="Segoe UI Semibold" panose="020B0502040204020203" pitchFamily="34" charset="0"/>
                        </a:rPr>
                        <a:t>Study area</a:t>
                      </a:r>
                    </a:p>
                  </a:txBody>
                  <a:tcPr marL="279781" marR="279781" marT="46630" marB="4663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78D4"/>
                    </a:solidFill>
                  </a:tcPr>
                </a:tc>
                <a:tc>
                  <a:txBody>
                    <a:bodyPr/>
                    <a:lstStyle/>
                    <a:p>
                      <a:pPr algn="l"/>
                      <a:r>
                        <a:rPr lang="en-US" sz="1600" b="1" kern="1200" dirty="0">
                          <a:solidFill>
                            <a:schemeClr val="bg1"/>
                          </a:solidFill>
                          <a:latin typeface="+mn-lt"/>
                          <a:ea typeface="+mn-ea"/>
                          <a:cs typeface="Segoe UI Semibold" panose="020B0502040204020203" pitchFamily="34" charset="0"/>
                        </a:rPr>
                        <a:t>Percentage</a:t>
                      </a:r>
                    </a:p>
                  </a:txBody>
                  <a:tcPr marL="279781" marR="279781" marT="46630" marB="4663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rgbClr val="0078D4"/>
                    </a:solidFill>
                  </a:tcPr>
                </a:tc>
                <a:extLst>
                  <a:ext uri="{0D108BD9-81ED-4DB2-BD59-A6C34878D82A}">
                    <a16:rowId xmlns:a16="http://schemas.microsoft.com/office/drawing/2014/main" val="933888734"/>
                  </a:ext>
                </a:extLst>
              </a:tr>
              <a:tr h="729068">
                <a:tc>
                  <a:txBody>
                    <a:bodyPr/>
                    <a:lstStyle/>
                    <a:p>
                      <a:pPr algn="l"/>
                      <a:r>
                        <a:rPr lang="en-US" sz="1600" b="0" dirty="0">
                          <a:solidFill>
                            <a:schemeClr val="tx1"/>
                          </a:solidFill>
                          <a:effectLst/>
                          <a:latin typeface="+mn-lt"/>
                        </a:rPr>
                        <a:t>Manage Azure identities and governance</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20 - 25%</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113015222"/>
                  </a:ext>
                </a:extLst>
              </a:tr>
              <a:tr h="480875">
                <a:tc>
                  <a:txBody>
                    <a:bodyPr/>
                    <a:lstStyle/>
                    <a:p>
                      <a:pPr algn="l"/>
                      <a:r>
                        <a:rPr lang="en-US" sz="1600" b="0" dirty="0">
                          <a:solidFill>
                            <a:schemeClr val="tx1"/>
                          </a:solidFill>
                          <a:effectLst/>
                          <a:latin typeface="+mn-lt"/>
                        </a:rPr>
                        <a:t>Implement and manage storage</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15 – 20%</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2722540036"/>
                  </a:ext>
                </a:extLst>
              </a:tr>
              <a:tr h="729068">
                <a:tc>
                  <a:txBody>
                    <a:bodyPr/>
                    <a:lstStyle/>
                    <a:p>
                      <a:pPr algn="l"/>
                      <a:r>
                        <a:rPr lang="en-US" sz="1600" b="0" dirty="0">
                          <a:solidFill>
                            <a:schemeClr val="tx1"/>
                          </a:solidFill>
                          <a:effectLst/>
                          <a:latin typeface="+mn-lt"/>
                        </a:rPr>
                        <a:t>Deploy and manage Azure compute resources</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20 – 25%</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66717511"/>
                  </a:ext>
                </a:extLst>
              </a:tr>
              <a:tr h="729068">
                <a:tc>
                  <a:txBody>
                    <a:bodyPr/>
                    <a:lstStyle/>
                    <a:p>
                      <a:pPr algn="l"/>
                      <a:r>
                        <a:rPr lang="en-US" sz="1600" b="0" dirty="0">
                          <a:solidFill>
                            <a:schemeClr val="tx1"/>
                          </a:solidFill>
                          <a:effectLst/>
                          <a:latin typeface="+mn-lt"/>
                        </a:rPr>
                        <a:t>Configure and manage virtual networking</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15 - 20%</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32532959"/>
                  </a:ext>
                </a:extLst>
              </a:tr>
              <a:tr h="480875">
                <a:tc>
                  <a:txBody>
                    <a:bodyPr/>
                    <a:lstStyle/>
                    <a:p>
                      <a:pPr algn="l"/>
                      <a:r>
                        <a:rPr lang="en-US" sz="1600" b="0" dirty="0">
                          <a:solidFill>
                            <a:schemeClr val="tx1"/>
                          </a:solidFill>
                          <a:effectLst/>
                          <a:latin typeface="+mn-lt"/>
                        </a:rPr>
                        <a:t>Monitor and backup resources</a:t>
                      </a:r>
                    </a:p>
                  </a:txBody>
                  <a:tcPr marL="13716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ctr"/>
                      <a:r>
                        <a:rPr lang="en-US" sz="1600" dirty="0">
                          <a:solidFill>
                            <a:schemeClr val="tx1"/>
                          </a:solidFill>
                          <a:effectLst/>
                          <a:latin typeface="+mn-lt"/>
                        </a:rPr>
                        <a:t>10 – 15%</a:t>
                      </a:r>
                    </a:p>
                  </a:txBody>
                  <a:tcPr marL="182880" marR="137160" marT="137160" marB="91440"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3943058804"/>
                  </a:ext>
                </a:extLst>
              </a:tr>
            </a:tbl>
          </a:graphicData>
        </a:graphic>
      </p:graphicFrame>
      <p:sp>
        <p:nvSpPr>
          <p:cNvPr id="27" name="TextBox 26">
            <a:extLst>
              <a:ext uri="{FF2B5EF4-FFF2-40B4-BE49-F238E27FC236}">
                <a16:creationId xmlns:a16="http://schemas.microsoft.com/office/drawing/2014/main" id="{C07FD58F-F1B5-3570-6A96-B28EABD16FF9}"/>
              </a:ext>
            </a:extLst>
          </p:cNvPr>
          <p:cNvSpPr txBox="1"/>
          <p:nvPr/>
        </p:nvSpPr>
        <p:spPr>
          <a:xfrm>
            <a:off x="7029409" y="1998336"/>
            <a:ext cx="3311583" cy="276999"/>
          </a:xfrm>
          <a:prstGeom prst="rect">
            <a:avLst/>
          </a:prstGeom>
          <a:noFill/>
        </p:spPr>
        <p:txBody>
          <a:bodyPr wrap="square" lIns="0" tIns="0" rIns="0" bIns="0" rtlCol="0">
            <a:spAutoFit/>
          </a:bodyPr>
          <a:lstStyle/>
          <a:p>
            <a:r>
              <a:rPr lang="en-US" b="1" dirty="0">
                <a:solidFill>
                  <a:srgbClr val="2A446F"/>
                </a:solidFill>
                <a:latin typeface="Segoe UI Semibold" panose="020B0502040204020203" pitchFamily="34" charset="0"/>
                <a:cs typeface="Segoe UI Semibold" panose="020B0502040204020203" pitchFamily="34" charset="0"/>
              </a:rPr>
              <a:t>Build confidence in your skills</a:t>
            </a:r>
          </a:p>
        </p:txBody>
      </p:sp>
      <p:sp>
        <p:nvSpPr>
          <p:cNvPr id="10" name="Rounded Rectangle 3_1">
            <a:extLst>
              <a:ext uri="{FF2B5EF4-FFF2-40B4-BE49-F238E27FC236}">
                <a16:creationId xmlns:a16="http://schemas.microsoft.com/office/drawing/2014/main" id="{E6ED93DF-B06D-56D2-2BAC-AC6AABBC7E78}"/>
              </a:ext>
            </a:extLst>
          </p:cNvPr>
          <p:cNvSpPr/>
          <p:nvPr/>
        </p:nvSpPr>
        <p:spPr>
          <a:xfrm>
            <a:off x="6767651" y="2329334"/>
            <a:ext cx="5055429" cy="3492074"/>
          </a:xfrm>
          <a:prstGeom prst="roundRect">
            <a:avLst>
              <a:gd name="adj" fmla="val 6425"/>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186521" rIns="186521" bIns="186521" rtlCol="0" anchor="t"/>
          <a:lstStyle/>
          <a:p>
            <a:pPr defTabSz="951304">
              <a:spcBef>
                <a:spcPct val="20000"/>
              </a:spcBef>
              <a:buSzPct val="90000"/>
              <a:defRPr/>
            </a:pPr>
            <a:r>
              <a:rPr lang="en-US" sz="1600" dirty="0">
                <a:solidFill>
                  <a:srgbClr val="000000"/>
                </a:solidFill>
                <a:latin typeface="Segoe UI Semibold"/>
                <a:cs typeface="Segoe UI" panose="020B0502040204020203" pitchFamily="34" charset="0"/>
              </a:rPr>
              <a:t>Find in the exam page resources </a:t>
            </a:r>
            <a:br>
              <a:rPr lang="en-US" sz="1600" dirty="0">
                <a:solidFill>
                  <a:srgbClr val="000000"/>
                </a:solidFill>
                <a:latin typeface="Segoe UI Semibold"/>
                <a:cs typeface="Segoe UI" panose="020B0502040204020203" pitchFamily="34" charset="0"/>
              </a:rPr>
            </a:br>
            <a:r>
              <a:rPr lang="en-US" sz="1600" dirty="0">
                <a:solidFill>
                  <a:srgbClr val="000000"/>
                </a:solidFill>
                <a:latin typeface="Segoe UI Semibold"/>
                <a:cs typeface="Segoe UI" panose="020B0502040204020203" pitchFamily="34" charset="0"/>
              </a:rPr>
              <a:t>to help prepare</a:t>
            </a:r>
          </a:p>
          <a:p>
            <a:pPr defTabSz="951304">
              <a:spcBef>
                <a:spcPct val="20000"/>
              </a:spcBef>
              <a:buSzPct val="90000"/>
              <a:defRPr/>
            </a:pPr>
            <a:endParaRPr lang="en-US" sz="1600" dirty="0">
              <a:solidFill>
                <a:srgbClr val="000000"/>
              </a:solidFill>
              <a:latin typeface="Segoe UI"/>
              <a:cs typeface="Segoe UI" panose="020B0502040204020203" pitchFamily="34" charset="0"/>
            </a:endParaRPr>
          </a:p>
          <a:p>
            <a:pPr marL="139889" indent="-139889" defTabSz="951304">
              <a:spcBef>
                <a:spcPct val="20000"/>
              </a:spcBef>
              <a:buSzPct val="90000"/>
              <a:buFont typeface="Arial" panose="020B0604020202020204" pitchFamily="34" charset="0"/>
              <a:buChar char="•"/>
              <a:defRPr/>
            </a:pPr>
            <a:r>
              <a:rPr lang="en-US" sz="1600" dirty="0">
                <a:solidFill>
                  <a:srgbClr val="000000"/>
                </a:solidFill>
                <a:latin typeface="Segoe UI"/>
                <a:cs typeface="Segoe UI" panose="020B0502040204020203" pitchFamily="34" charset="0"/>
              </a:rPr>
              <a:t>Watch exam prep videos</a:t>
            </a:r>
          </a:p>
          <a:p>
            <a:pPr marL="139889" indent="-139889" defTabSz="951304">
              <a:spcBef>
                <a:spcPct val="20000"/>
              </a:spcBef>
              <a:buSzPct val="90000"/>
              <a:buFont typeface="Arial" panose="020B0604020202020204" pitchFamily="34" charset="0"/>
              <a:buChar char="•"/>
              <a:defRPr/>
            </a:pPr>
            <a:r>
              <a:rPr lang="en-US" sz="1600" dirty="0">
                <a:solidFill>
                  <a:srgbClr val="000000"/>
                </a:solidFill>
                <a:latin typeface="Segoe UI"/>
                <a:cs typeface="Segoe UI" panose="020B0502040204020203" pitchFamily="34" charset="0"/>
              </a:rPr>
              <a:t>Review the exam study guide</a:t>
            </a:r>
          </a:p>
          <a:p>
            <a:pPr marL="139889" indent="-139889" defTabSz="951304">
              <a:spcBef>
                <a:spcPct val="20000"/>
              </a:spcBef>
              <a:buSzPct val="90000"/>
              <a:buFont typeface="Arial" panose="020B0604020202020204" pitchFamily="34" charset="0"/>
              <a:buChar char="•"/>
              <a:defRPr/>
            </a:pPr>
            <a:r>
              <a:rPr lang="en-US" sz="1600" dirty="0">
                <a:solidFill>
                  <a:srgbClr val="000000"/>
                </a:solidFill>
                <a:latin typeface="Segoe UI"/>
                <a:cs typeface="Segoe UI" panose="020B0502040204020203" pitchFamily="34" charset="0"/>
              </a:rPr>
              <a:t>Demo the exam experience with the exam sandbox</a:t>
            </a:r>
          </a:p>
          <a:p>
            <a:pPr marL="139889" indent="-139889" defTabSz="951304">
              <a:spcBef>
                <a:spcPct val="20000"/>
              </a:spcBef>
              <a:buSzPct val="90000"/>
              <a:buFont typeface="Arial" panose="020B0604020202020204" pitchFamily="34" charset="0"/>
              <a:buChar char="•"/>
              <a:defRPr/>
            </a:pPr>
            <a:r>
              <a:rPr lang="en-US" sz="1600" dirty="0">
                <a:solidFill>
                  <a:srgbClr val="000000"/>
                </a:solidFill>
                <a:latin typeface="Segoe UI"/>
                <a:cs typeface="Segoe UI" panose="020B0502040204020203" pitchFamily="34" charset="0"/>
              </a:rPr>
              <a:t>Take a practice assessment</a:t>
            </a:r>
          </a:p>
        </p:txBody>
      </p:sp>
      <p:grpSp>
        <p:nvGrpSpPr>
          <p:cNvPr id="20" name="Group 19">
            <a:extLst>
              <a:ext uri="{FF2B5EF4-FFF2-40B4-BE49-F238E27FC236}">
                <a16:creationId xmlns:a16="http://schemas.microsoft.com/office/drawing/2014/main" id="{47235727-61F5-8644-12E4-A21BDD9B7C73}"/>
              </a:ext>
              <a:ext uri="{C183D7F6-B498-43B3-948B-1728B52AA6E4}">
                <adec:decorative xmlns:adec="http://schemas.microsoft.com/office/drawing/2017/decorative" val="1"/>
              </a:ext>
            </a:extLst>
          </p:cNvPr>
          <p:cNvGrpSpPr/>
          <p:nvPr/>
        </p:nvGrpSpPr>
        <p:grpSpPr>
          <a:xfrm>
            <a:off x="11004969" y="1772194"/>
            <a:ext cx="1132709" cy="1132709"/>
            <a:chOff x="9378893" y="2116300"/>
            <a:chExt cx="1110600" cy="1110600"/>
          </a:xfrm>
        </p:grpSpPr>
        <p:sp>
          <p:nvSpPr>
            <p:cNvPr id="21" name="Oval 20">
              <a:extLst>
                <a:ext uri="{FF2B5EF4-FFF2-40B4-BE49-F238E27FC236}">
                  <a16:creationId xmlns:a16="http://schemas.microsoft.com/office/drawing/2014/main" id="{43A57567-90BB-A9FB-D6B3-9AF8647B1FF4}"/>
                </a:ext>
              </a:extLst>
            </p:cNvPr>
            <p:cNvSpPr/>
            <p:nvPr/>
          </p:nvSpPr>
          <p:spPr>
            <a:xfrm>
              <a:off x="9378893"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dirty="0">
                <a:solidFill>
                  <a:srgbClr val="FFFFFF"/>
                </a:solidFill>
                <a:latin typeface="Segoe UI"/>
              </a:endParaRPr>
            </a:p>
          </p:txBody>
        </p:sp>
        <p:pic>
          <p:nvPicPr>
            <p:cNvPr id="22" name="Picture 21" descr="Icon&#10;&#10;Description automatically generated">
              <a:extLst>
                <a:ext uri="{FF2B5EF4-FFF2-40B4-BE49-F238E27FC236}">
                  <a16:creationId xmlns:a16="http://schemas.microsoft.com/office/drawing/2014/main" id="{AFDA5BB2-FEEB-060D-2DAB-61E228CA51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87795" y="2325202"/>
              <a:ext cx="692796" cy="692796"/>
            </a:xfrm>
            <a:prstGeom prst="rect">
              <a:avLst/>
            </a:prstGeom>
            <a:noFill/>
          </p:spPr>
        </p:pic>
      </p:grpSp>
    </p:spTree>
    <p:extLst>
      <p:ext uri="{BB962C8B-B14F-4D97-AF65-F5344CB8AC3E}">
        <p14:creationId xmlns:p14="http://schemas.microsoft.com/office/powerpoint/2010/main" val="164969969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18B4F3F-CDE4-4DFF-AA15-D699813BE349}"/>
              </a:ext>
            </a:extLst>
          </p:cNvPr>
          <p:cNvSpPr>
            <a:spLocks noGrp="1"/>
          </p:cNvSpPr>
          <p:nvPr>
            <p:ph type="title"/>
          </p:nvPr>
        </p:nvSpPr>
        <p:spPr/>
        <p:txBody>
          <a:bodyPr/>
          <a:lstStyle/>
          <a:p>
            <a:r>
              <a:rPr lang="en-US" dirty="0"/>
              <a:t>End of presentation</a:t>
            </a:r>
          </a:p>
        </p:txBody>
      </p:sp>
    </p:spTree>
    <p:extLst>
      <p:ext uri="{BB962C8B-B14F-4D97-AF65-F5344CB8AC3E}">
        <p14:creationId xmlns:p14="http://schemas.microsoft.com/office/powerpoint/2010/main" val="1043983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5B55108-207A-D9FF-AF4B-A304A5DEBCBF}"/>
              </a:ext>
            </a:extLst>
          </p:cNvPr>
          <p:cNvSpPr>
            <a:spLocks noGrp="1"/>
          </p:cNvSpPr>
          <p:nvPr>
            <p:ph type="title"/>
          </p:nvPr>
        </p:nvSpPr>
        <p:spPr>
          <a:xfrm>
            <a:off x="600057" y="596867"/>
            <a:ext cx="4805148" cy="313904"/>
          </a:xfrm>
        </p:spPr>
        <p:txBody>
          <a:bodyPr/>
          <a:lstStyle/>
          <a:p>
            <a:r>
              <a:rPr lang="en-US" dirty="0"/>
              <a:t>Hello!</a:t>
            </a:r>
          </a:p>
        </p:txBody>
      </p:sp>
      <p:sp>
        <p:nvSpPr>
          <p:cNvPr id="5" name="Text Placeholder 2">
            <a:extLst>
              <a:ext uri="{FF2B5EF4-FFF2-40B4-BE49-F238E27FC236}">
                <a16:creationId xmlns:a16="http://schemas.microsoft.com/office/drawing/2014/main" id="{2553B6DE-CBCC-D805-6A97-2E9248B43F2C}"/>
              </a:ext>
            </a:extLst>
          </p:cNvPr>
          <p:cNvSpPr txBox="1">
            <a:spLocks/>
          </p:cNvSpPr>
          <p:nvPr/>
        </p:nvSpPr>
        <p:spPr>
          <a:xfrm>
            <a:off x="601570" y="1107466"/>
            <a:ext cx="6427839" cy="320182"/>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51304">
              <a:defRPr/>
            </a:pPr>
            <a:r>
              <a:rPr lang="en-US" sz="2040">
                <a:solidFill>
                  <a:srgbClr val="000000"/>
                </a:solidFill>
                <a:latin typeface="Segoe UI"/>
              </a:rPr>
              <a:t>Thank you for joining me today</a:t>
            </a:r>
          </a:p>
        </p:txBody>
      </p:sp>
      <p:sp>
        <p:nvSpPr>
          <p:cNvPr id="8" name="Rounded Rectangle 3_1">
            <a:extLst>
              <a:ext uri="{FF2B5EF4-FFF2-40B4-BE49-F238E27FC236}">
                <a16:creationId xmlns:a16="http://schemas.microsoft.com/office/drawing/2014/main" id="{02A69FC5-E869-7938-B593-C7A42F844DCF}"/>
              </a:ext>
            </a:extLst>
          </p:cNvPr>
          <p:cNvSpPr/>
          <p:nvPr/>
        </p:nvSpPr>
        <p:spPr>
          <a:xfrm>
            <a:off x="596713" y="1908383"/>
            <a:ext cx="5327838" cy="3092817"/>
          </a:xfrm>
          <a:prstGeom prst="roundRect">
            <a:avLst>
              <a:gd name="adj" fmla="val 3632"/>
            </a:avLst>
          </a:prstGeom>
          <a:solidFill>
            <a:schemeClr val="bg1"/>
          </a:solidFill>
          <a:ln>
            <a:noFill/>
          </a:ln>
          <a:effectLst>
            <a:outerShdw blurRad="127000" dist="38100" dir="8100000" sx="101000" sy="101000" algn="tr" rotWithShape="0">
              <a:srgbClr val="CAC5B8">
                <a:alpha val="64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279781" rtlCol="0" anchor="ctr"/>
          <a:lstStyle/>
          <a:p>
            <a:pPr defTabSz="951304">
              <a:spcBef>
                <a:spcPts val="1224"/>
              </a:spcBef>
              <a:defRPr/>
            </a:pPr>
            <a:r>
              <a:rPr lang="en-US" sz="2040" kern="0">
                <a:solidFill>
                  <a:srgbClr val="000000"/>
                </a:solidFill>
                <a:latin typeface="+mj-lt"/>
              </a:rPr>
              <a:t>Instructor: </a:t>
            </a:r>
            <a:r>
              <a:rPr lang="en-US" sz="2040" kern="0">
                <a:solidFill>
                  <a:srgbClr val="000000"/>
                </a:solidFill>
              </a:rPr>
              <a:t>&lt;Name&gt;</a:t>
            </a:r>
          </a:p>
          <a:p>
            <a:pPr defTabSz="951304">
              <a:spcBef>
                <a:spcPts val="1836"/>
              </a:spcBef>
              <a:defRPr/>
            </a:pPr>
            <a:r>
              <a:rPr lang="en-US" sz="1428" kern="0">
                <a:solidFill>
                  <a:srgbClr val="000000"/>
                </a:solidFill>
              </a:rPr>
              <a:t>&lt;Title or other credentials, e.g., Microsoft Certified Trainer&gt;</a:t>
            </a:r>
          </a:p>
          <a:p>
            <a:pPr defTabSz="951304">
              <a:spcBef>
                <a:spcPts val="1224"/>
              </a:spcBef>
              <a:defRPr/>
            </a:pPr>
            <a:r>
              <a:rPr lang="en-US" sz="1428" kern="0">
                <a:solidFill>
                  <a:srgbClr val="000000"/>
                </a:solidFill>
              </a:rPr>
              <a:t>&lt;Affiliation/Company&gt;</a:t>
            </a:r>
          </a:p>
          <a:p>
            <a:pPr defTabSz="951304">
              <a:spcBef>
                <a:spcPts val="1224"/>
              </a:spcBef>
              <a:defRPr/>
            </a:pPr>
            <a:r>
              <a:rPr lang="en-US" sz="1428" kern="0">
                <a:solidFill>
                  <a:srgbClr val="000000"/>
                </a:solidFill>
              </a:rPr>
              <a:t>&lt;A few words about my technical and professional experience&gt;</a:t>
            </a:r>
          </a:p>
        </p:txBody>
      </p:sp>
      <p:sp>
        <p:nvSpPr>
          <p:cNvPr id="21" name="Text Placeholder 7">
            <a:extLst>
              <a:ext uri="{FF2B5EF4-FFF2-40B4-BE49-F238E27FC236}">
                <a16:creationId xmlns:a16="http://schemas.microsoft.com/office/drawing/2014/main" id="{02AB5424-9D84-FAB9-4FA9-A13D7E3A190C}"/>
              </a:ext>
            </a:extLst>
          </p:cNvPr>
          <p:cNvSpPr txBox="1">
            <a:spLocks/>
          </p:cNvSpPr>
          <p:nvPr/>
        </p:nvSpPr>
        <p:spPr>
          <a:xfrm>
            <a:off x="946438" y="5264531"/>
            <a:ext cx="5420757" cy="827327"/>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224"/>
              <a:t>twitter.com/[Name]</a:t>
            </a:r>
          </a:p>
          <a:p>
            <a:pPr marL="0" indent="0">
              <a:buNone/>
            </a:pPr>
            <a:r>
              <a:rPr lang="en-US" sz="1224"/>
              <a:t>linkedin.com/[Name]</a:t>
            </a:r>
          </a:p>
          <a:p>
            <a:pPr marL="0" indent="0">
              <a:buNone/>
            </a:pPr>
            <a:r>
              <a:rPr lang="en-US" sz="1224"/>
              <a:t>[</a:t>
            </a:r>
            <a:r>
              <a:rPr lang="en-US" sz="1224" err="1"/>
              <a:t>first.last</a:t>
            </a:r>
            <a:r>
              <a:rPr lang="en-US" sz="1224"/>
              <a:t>]@[email.com]</a:t>
            </a:r>
          </a:p>
          <a:p>
            <a:pPr marL="0" indent="0">
              <a:buNone/>
            </a:pPr>
            <a:r>
              <a:rPr lang="en-US" sz="1224"/>
              <a:t>Blog </a:t>
            </a:r>
          </a:p>
          <a:p>
            <a:pPr marL="0" indent="0">
              <a:buNone/>
            </a:pPr>
            <a:endParaRPr lang="en-US" sz="1224"/>
          </a:p>
        </p:txBody>
      </p:sp>
    </p:spTree>
    <p:extLst>
      <p:ext uri="{BB962C8B-B14F-4D97-AF65-F5344CB8AC3E}">
        <p14:creationId xmlns:p14="http://schemas.microsoft.com/office/powerpoint/2010/main" val="301540372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D4226-15FB-8407-4AAF-26919D886337}"/>
              </a:ext>
            </a:extLst>
          </p:cNvPr>
          <p:cNvSpPr>
            <a:spLocks noGrp="1"/>
          </p:cNvSpPr>
          <p:nvPr>
            <p:ph type="title"/>
          </p:nvPr>
        </p:nvSpPr>
        <p:spPr>
          <a:xfrm>
            <a:off x="600057" y="596867"/>
            <a:ext cx="4805148" cy="313904"/>
          </a:xfrm>
        </p:spPr>
        <p:txBody>
          <a:bodyPr/>
          <a:lstStyle/>
          <a:p>
            <a:r>
              <a:rPr lang="en-US" dirty="0"/>
              <a:t>Let’s get to know each other</a:t>
            </a:r>
          </a:p>
        </p:txBody>
      </p:sp>
      <p:sp>
        <p:nvSpPr>
          <p:cNvPr id="3" name="Rounded Rectangle 3_1">
            <a:extLst>
              <a:ext uri="{FF2B5EF4-FFF2-40B4-BE49-F238E27FC236}">
                <a16:creationId xmlns:a16="http://schemas.microsoft.com/office/drawing/2014/main" id="{EE7DBE02-710B-EABC-6AFC-4BC12CF16267}"/>
              </a:ext>
            </a:extLst>
          </p:cNvPr>
          <p:cNvSpPr/>
          <p:nvPr/>
        </p:nvSpPr>
        <p:spPr>
          <a:xfrm>
            <a:off x="600075" y="1678242"/>
            <a:ext cx="5008426" cy="3965723"/>
          </a:xfrm>
          <a:prstGeom prst="roundRect">
            <a:avLst>
              <a:gd name="adj" fmla="val 3632"/>
            </a:avLst>
          </a:prstGeom>
          <a:solidFill>
            <a:schemeClr val="bg1"/>
          </a:solidFill>
          <a:ln>
            <a:noFill/>
          </a:ln>
          <a:effectLst>
            <a:outerShdw blurRad="127000" dist="38100" dir="8100000" sx="101000" sy="101000" algn="tr" rotWithShape="0">
              <a:srgbClr val="CAC5B8">
                <a:alpha val="64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279781" rtlCol="0" anchor="ctr"/>
          <a:lstStyle/>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Your name</a:t>
            </a:r>
          </a:p>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Company affiliation</a:t>
            </a:r>
          </a:p>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Title/function</a:t>
            </a:r>
          </a:p>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Your experience</a:t>
            </a:r>
          </a:p>
          <a:p>
            <a:pPr marL="342900" indent="-342900" defTabSz="951304">
              <a:spcBef>
                <a:spcPts val="1224"/>
              </a:spcBef>
              <a:buFont typeface="Arial" panose="020B0604020202020204" pitchFamily="34" charset="0"/>
              <a:buChar char="•"/>
              <a:defRPr/>
            </a:pPr>
            <a:r>
              <a:rPr lang="en-US" sz="2040" kern="0" dirty="0">
                <a:solidFill>
                  <a:srgbClr val="000000"/>
                </a:solidFill>
                <a:latin typeface="Segoe UI"/>
              </a:rPr>
              <a:t>Your expectations </a:t>
            </a:r>
            <a:br>
              <a:rPr lang="en-US" sz="2040" kern="0" dirty="0">
                <a:solidFill>
                  <a:srgbClr val="000000"/>
                </a:solidFill>
                <a:latin typeface="Segoe UI"/>
              </a:rPr>
            </a:br>
            <a:r>
              <a:rPr lang="en-US" sz="2040" kern="0" dirty="0">
                <a:solidFill>
                  <a:srgbClr val="000000"/>
                </a:solidFill>
                <a:latin typeface="Segoe UI"/>
              </a:rPr>
              <a:t>for the course</a:t>
            </a:r>
            <a:endParaRPr lang="en-US" sz="2040" kern="0" dirty="0">
              <a:solidFill>
                <a:srgbClr val="000000"/>
              </a:solidFill>
            </a:endParaRPr>
          </a:p>
        </p:txBody>
      </p:sp>
    </p:spTree>
    <p:extLst>
      <p:ext uri="{BB962C8B-B14F-4D97-AF65-F5344CB8AC3E}">
        <p14:creationId xmlns:p14="http://schemas.microsoft.com/office/powerpoint/2010/main" val="145156536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58C755EC-AC0C-9301-7D91-2576B857C6F2}"/>
              </a:ext>
            </a:extLst>
          </p:cNvPr>
          <p:cNvSpPr>
            <a:spLocks noGrp="1"/>
          </p:cNvSpPr>
          <p:nvPr>
            <p:ph type="title"/>
          </p:nvPr>
        </p:nvSpPr>
        <p:spPr/>
        <p:txBody>
          <a:bodyPr/>
          <a:lstStyle/>
          <a:p>
            <a:r>
              <a:rPr lang="en-US" sz="2448" dirty="0"/>
              <a:t>Let’s have a great time together</a:t>
            </a:r>
          </a:p>
        </p:txBody>
      </p:sp>
      <p:sp>
        <p:nvSpPr>
          <p:cNvPr id="4" name="TextBox 3">
            <a:extLst>
              <a:ext uri="{FF2B5EF4-FFF2-40B4-BE49-F238E27FC236}">
                <a16:creationId xmlns:a16="http://schemas.microsoft.com/office/drawing/2014/main" id="{D6BBF5F6-29D0-B236-53FC-489F721E8B80}"/>
              </a:ext>
            </a:extLst>
          </p:cNvPr>
          <p:cNvSpPr txBox="1"/>
          <p:nvPr/>
        </p:nvSpPr>
        <p:spPr>
          <a:xfrm>
            <a:off x="834202" y="1786504"/>
            <a:ext cx="3749340" cy="256159"/>
          </a:xfrm>
          <a:prstGeom prst="rect">
            <a:avLst/>
          </a:prstGeom>
          <a:noFill/>
        </p:spPr>
        <p:txBody>
          <a:bodyPr wrap="square" lIns="0" tIns="0" rIns="0" bIns="0" rtlCol="0">
            <a:spAutoFit/>
          </a:bodyPr>
          <a:lstStyle/>
          <a:p>
            <a:r>
              <a:rPr lang="en-US" sz="1632" b="1">
                <a:solidFill>
                  <a:srgbClr val="0078D4"/>
                </a:solidFill>
                <a:latin typeface="Segoe UI Semibold" panose="020B0502040204020203" pitchFamily="34" charset="0"/>
                <a:cs typeface="Segoe UI Semibold" panose="020B0502040204020203" pitchFamily="34" charset="0"/>
              </a:rPr>
              <a:t>We all contribute to a great class</a:t>
            </a:r>
          </a:p>
        </p:txBody>
      </p:sp>
      <p:sp>
        <p:nvSpPr>
          <p:cNvPr id="6" name="Rounded Rectangle 3_1">
            <a:extLst>
              <a:ext uri="{FF2B5EF4-FFF2-40B4-BE49-F238E27FC236}">
                <a16:creationId xmlns:a16="http://schemas.microsoft.com/office/drawing/2014/main" id="{C6B9F38D-336E-8D63-061E-F4C05B7FD639}"/>
              </a:ext>
            </a:extLst>
          </p:cNvPr>
          <p:cNvSpPr/>
          <p:nvPr/>
        </p:nvSpPr>
        <p:spPr>
          <a:xfrm>
            <a:off x="598351" y="2190964"/>
            <a:ext cx="5040676" cy="3903340"/>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279781" rIns="279781" bIns="186521" rtlCol="0" anchor="t"/>
          <a:lstStyle/>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This placeholder is designed with bulleted text</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It’s easy to remove or add bullets </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Be on time (class hours)</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Be present (avoid mail, calls, side meetings)</a:t>
            </a:r>
          </a:p>
        </p:txBody>
      </p:sp>
      <p:sp>
        <p:nvSpPr>
          <p:cNvPr id="3" name="TextBox 2">
            <a:extLst>
              <a:ext uri="{FF2B5EF4-FFF2-40B4-BE49-F238E27FC236}">
                <a16:creationId xmlns:a16="http://schemas.microsoft.com/office/drawing/2014/main" id="{CBEAF08C-426A-06BB-D908-6B660126BC80}"/>
              </a:ext>
            </a:extLst>
          </p:cNvPr>
          <p:cNvSpPr txBox="1"/>
          <p:nvPr/>
        </p:nvSpPr>
        <p:spPr>
          <a:xfrm>
            <a:off x="6976650" y="1786504"/>
            <a:ext cx="4144904" cy="256159"/>
          </a:xfrm>
          <a:prstGeom prst="rect">
            <a:avLst/>
          </a:prstGeom>
          <a:noFill/>
        </p:spPr>
        <p:txBody>
          <a:bodyPr wrap="square" lIns="0" tIns="0" rIns="0" bIns="0" rtlCol="0">
            <a:spAutoFit/>
          </a:bodyPr>
          <a:lstStyle/>
          <a:p>
            <a:r>
              <a:rPr lang="en-US" sz="1632" b="1">
                <a:solidFill>
                  <a:srgbClr val="0078D4"/>
                </a:solidFill>
                <a:latin typeface="Segoe UI Semibold" panose="020B0502040204020203" pitchFamily="34" charset="0"/>
                <a:cs typeface="Segoe UI Semibold" panose="020B0502040204020203" pitchFamily="34" charset="0"/>
              </a:rPr>
              <a:t>What you should know about our facilities</a:t>
            </a:r>
          </a:p>
        </p:txBody>
      </p:sp>
      <p:sp>
        <p:nvSpPr>
          <p:cNvPr id="9" name="Rounded Rectangle 3_1">
            <a:extLst>
              <a:ext uri="{FF2B5EF4-FFF2-40B4-BE49-F238E27FC236}">
                <a16:creationId xmlns:a16="http://schemas.microsoft.com/office/drawing/2014/main" id="{6B943E88-6F61-C13A-1F54-27D8B885A30A}"/>
              </a:ext>
            </a:extLst>
          </p:cNvPr>
          <p:cNvSpPr/>
          <p:nvPr/>
        </p:nvSpPr>
        <p:spPr>
          <a:xfrm>
            <a:off x="6740800" y="2190964"/>
            <a:ext cx="5040676" cy="3903340"/>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279781" rIns="279781" bIns="186521" rtlCol="0" anchor="t"/>
          <a:lstStyle/>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This placeholder is designed with bulleted text</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This section can be removed if the class is online</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Accommodations </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Internet access</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Parking</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Restrooms</a:t>
            </a:r>
          </a:p>
          <a:p>
            <a:pPr marL="139889" indent="-139889" defTabSz="951304">
              <a:spcBef>
                <a:spcPct val="20000"/>
              </a:spcBef>
              <a:buSzPct val="90000"/>
              <a:buFont typeface="Arial" panose="020B0604020202020204" pitchFamily="34" charset="0"/>
              <a:buChar char="•"/>
              <a:defRPr/>
            </a:pPr>
            <a:r>
              <a:rPr lang="en-US" sz="1632">
                <a:solidFill>
                  <a:schemeClr val="tx1"/>
                </a:solidFill>
                <a:cs typeface="Segoe UI" panose="020B0502040204020203" pitchFamily="34" charset="0"/>
              </a:rPr>
              <a:t>Emergency</a:t>
            </a:r>
          </a:p>
        </p:txBody>
      </p:sp>
      <p:grpSp>
        <p:nvGrpSpPr>
          <p:cNvPr id="2" name="Group 1">
            <a:extLst>
              <a:ext uri="{FF2B5EF4-FFF2-40B4-BE49-F238E27FC236}">
                <a16:creationId xmlns:a16="http://schemas.microsoft.com/office/drawing/2014/main" id="{7B0047E5-B518-C13B-8353-666E006102F3}"/>
              </a:ext>
              <a:ext uri="{C183D7F6-B498-43B3-948B-1728B52AA6E4}">
                <adec:decorative xmlns:adec="http://schemas.microsoft.com/office/drawing/2017/decorative" val="1"/>
              </a:ext>
            </a:extLst>
          </p:cNvPr>
          <p:cNvGrpSpPr/>
          <p:nvPr/>
        </p:nvGrpSpPr>
        <p:grpSpPr>
          <a:xfrm>
            <a:off x="11121554" y="1633167"/>
            <a:ext cx="1132709" cy="1132709"/>
            <a:chOff x="10903610" y="1601290"/>
            <a:chExt cx="1110600" cy="1110600"/>
          </a:xfrm>
        </p:grpSpPr>
        <p:sp>
          <p:nvSpPr>
            <p:cNvPr id="7" name="Oval 6">
              <a:extLst>
                <a:ext uri="{FF2B5EF4-FFF2-40B4-BE49-F238E27FC236}">
                  <a16:creationId xmlns:a16="http://schemas.microsoft.com/office/drawing/2014/main" id="{25B736C2-1C90-8A49-E734-868EE7F38A90}"/>
                </a:ext>
              </a:extLst>
            </p:cNvPr>
            <p:cNvSpPr/>
            <p:nvPr/>
          </p:nvSpPr>
          <p:spPr>
            <a:xfrm>
              <a:off x="10903610" y="160129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srgbClr val="FFFFFF"/>
                </a:solidFill>
                <a:latin typeface="Segoe UI"/>
              </a:endParaRPr>
            </a:p>
          </p:txBody>
        </p:sp>
        <p:pic>
          <p:nvPicPr>
            <p:cNvPr id="8" name="Picture 7">
              <a:extLst>
                <a:ext uri="{FF2B5EF4-FFF2-40B4-BE49-F238E27FC236}">
                  <a16:creationId xmlns:a16="http://schemas.microsoft.com/office/drawing/2014/main" id="{40F55B0A-C385-DFFB-4C51-DD4F3316F9CD}"/>
                </a:ext>
              </a:extLst>
            </p:cNvPr>
            <p:cNvPicPr>
              <a:picLocks noChangeAspect="1"/>
            </p:cNvPicPr>
            <p:nvPr/>
          </p:nvPicPr>
          <p:blipFill>
            <a:blip r:embed="rId2"/>
            <a:srcRect/>
            <a:stretch/>
          </p:blipFill>
          <p:spPr>
            <a:xfrm>
              <a:off x="11112512" y="1810192"/>
              <a:ext cx="692796" cy="692796"/>
            </a:xfrm>
            <a:prstGeom prst="rect">
              <a:avLst/>
            </a:prstGeom>
            <a:noFill/>
          </p:spPr>
        </p:pic>
      </p:grpSp>
      <p:grpSp>
        <p:nvGrpSpPr>
          <p:cNvPr id="30" name="Group 29">
            <a:extLst>
              <a:ext uri="{FF2B5EF4-FFF2-40B4-BE49-F238E27FC236}">
                <a16:creationId xmlns:a16="http://schemas.microsoft.com/office/drawing/2014/main" id="{934F1B33-E3A8-4CC1-310D-CD6A36507B58}"/>
              </a:ext>
              <a:ext uri="{C183D7F6-B498-43B3-948B-1728B52AA6E4}">
                <adec:decorative xmlns:adec="http://schemas.microsoft.com/office/drawing/2017/decorative" val="1"/>
              </a:ext>
            </a:extLst>
          </p:cNvPr>
          <p:cNvGrpSpPr/>
          <p:nvPr/>
        </p:nvGrpSpPr>
        <p:grpSpPr>
          <a:xfrm>
            <a:off x="4979106" y="1633167"/>
            <a:ext cx="1132709" cy="1132709"/>
            <a:chOff x="9378893" y="2116300"/>
            <a:chExt cx="1110600" cy="1110600"/>
          </a:xfrm>
        </p:grpSpPr>
        <p:sp>
          <p:nvSpPr>
            <p:cNvPr id="31" name="Oval 30">
              <a:extLst>
                <a:ext uri="{FF2B5EF4-FFF2-40B4-BE49-F238E27FC236}">
                  <a16:creationId xmlns:a16="http://schemas.microsoft.com/office/drawing/2014/main" id="{8DC215CC-252B-AC70-BF00-8CB7AF83F42D}"/>
                </a:ext>
              </a:extLst>
            </p:cNvPr>
            <p:cNvSpPr/>
            <p:nvPr/>
          </p:nvSpPr>
          <p:spPr>
            <a:xfrm>
              <a:off x="9378893"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32597">
                <a:defRPr/>
              </a:pPr>
              <a:endParaRPr lang="en-US" sz="1836">
                <a:solidFill>
                  <a:srgbClr val="FFFFFF"/>
                </a:solidFill>
                <a:latin typeface="Segoe UI"/>
              </a:endParaRPr>
            </a:p>
          </p:txBody>
        </p:sp>
        <p:pic>
          <p:nvPicPr>
            <p:cNvPr id="32" name="Picture 31">
              <a:extLst>
                <a:ext uri="{FF2B5EF4-FFF2-40B4-BE49-F238E27FC236}">
                  <a16:creationId xmlns:a16="http://schemas.microsoft.com/office/drawing/2014/main" id="{EAC0EFFE-36D9-4A72-1918-09CCD4854BC6}"/>
                </a:ext>
              </a:extLst>
            </p:cNvPr>
            <p:cNvPicPr>
              <a:picLocks noChangeAspect="1"/>
            </p:cNvPicPr>
            <p:nvPr/>
          </p:nvPicPr>
          <p:blipFill>
            <a:blip r:embed="rId3"/>
            <a:srcRect/>
            <a:stretch/>
          </p:blipFill>
          <p:spPr>
            <a:xfrm>
              <a:off x="9587795" y="2325202"/>
              <a:ext cx="692796" cy="692796"/>
            </a:xfrm>
            <a:prstGeom prst="rect">
              <a:avLst/>
            </a:prstGeom>
            <a:noFill/>
          </p:spPr>
        </p:pic>
      </p:grpSp>
      <p:sp>
        <p:nvSpPr>
          <p:cNvPr id="10" name="Flowchart: Off-page Connector 44">
            <a:extLst>
              <a:ext uri="{FF2B5EF4-FFF2-40B4-BE49-F238E27FC236}">
                <a16:creationId xmlns:a16="http://schemas.microsoft.com/office/drawing/2014/main" id="{6A36A3E5-C666-8D24-BB69-46D4756D0D0C}"/>
              </a:ext>
              <a:ext uri="{C183D7F6-B498-43B3-948B-1728B52AA6E4}">
                <adec:decorative xmlns:adec="http://schemas.microsoft.com/office/drawing/2017/decorative" val="1"/>
              </a:ext>
            </a:extLst>
          </p:cNvPr>
          <p:cNvSpPr/>
          <p:nvPr/>
        </p:nvSpPr>
        <p:spPr bwMode="auto">
          <a:xfrm rot="5400000">
            <a:off x="9476232" y="-776471"/>
            <a:ext cx="1865376" cy="3566160"/>
          </a:xfrm>
          <a:prstGeom prst="flowChartOffpageConnector">
            <a:avLst/>
          </a:prstGeom>
          <a:solidFill>
            <a:srgbClr val="091F2C"/>
          </a:solidFill>
          <a:ln>
            <a:noFill/>
            <a:headEnd type="none" w="med" len="med"/>
            <a:tailEnd type="none" w="med" len="med"/>
          </a:ln>
          <a:effectLst>
            <a:outerShdw blurRad="317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274320" tIns="585216" rIns="274320" bIns="182880" numCol="1" spcCol="0" rtlCol="0" fromWordArt="0" anchor="ctr" anchorCtr="0" forceAA="0" compatLnSpc="1">
            <a:prstTxWarp prst="textNoShape">
              <a:avLst/>
            </a:prstTxWarp>
            <a:noAutofit/>
          </a:bodyPr>
          <a:lstStyle/>
          <a:p>
            <a:pPr defTabSz="932472" fontAlgn="base">
              <a:spcBef>
                <a:spcPct val="0"/>
              </a:spcBef>
              <a:spcAft>
                <a:spcPts val="600"/>
              </a:spcAft>
            </a:pPr>
            <a:r>
              <a:rPr lang="en-US" sz="1500" b="1" dirty="0">
                <a:solidFill>
                  <a:schemeClr val="bg1"/>
                </a:solidFill>
                <a:latin typeface="+mj-lt"/>
                <a:ea typeface="Segoe UI" pitchFamily="34" charset="0"/>
                <a:cs typeface="Segoe UI" pitchFamily="34" charset="0"/>
              </a:rPr>
              <a:t>Trainers: </a:t>
            </a:r>
            <a:endParaRPr lang="en-US" sz="1100" b="1" dirty="0">
              <a:solidFill>
                <a:schemeClr val="bg1"/>
              </a:solidFill>
              <a:latin typeface="+mj-lt"/>
              <a:ea typeface="Segoe UI" pitchFamily="34" charset="0"/>
              <a:cs typeface="Segoe UI" pitchFamily="34" charset="0"/>
            </a:endParaRPr>
          </a:p>
          <a:p>
            <a:pPr marL="0" marR="0" lvl="0" indent="0" defTabSz="932472" eaLnBrk="1" fontAlgn="base" latinLnBrk="0" hangingPunct="1">
              <a:lnSpc>
                <a:spcPct val="100000"/>
              </a:lnSpc>
              <a:spcBef>
                <a:spcPct val="0"/>
              </a:spcBef>
              <a:spcAft>
                <a:spcPts val="600"/>
              </a:spcAft>
              <a:buClrTx/>
              <a:buSzTx/>
              <a:buFontTx/>
              <a:buNone/>
              <a:tabLst/>
              <a:defRPr/>
            </a:pPr>
            <a:r>
              <a:rPr kumimoji="0" lang="en-US" sz="1100" b="0" i="0" u="none" strike="noStrike" kern="0" cap="none" spc="0" normalizeH="0" baseline="0" noProof="0" dirty="0">
                <a:ln>
                  <a:noFill/>
                </a:ln>
                <a:solidFill>
                  <a:schemeClr val="bg1"/>
                </a:solidFill>
                <a:effectLst/>
                <a:uLnTx/>
                <a:uFillTx/>
                <a:latin typeface="Segoe UI"/>
                <a:ea typeface="Segoe UI" pitchFamily="34" charset="0"/>
                <a:cs typeface="Segoe UI" pitchFamily="34" charset="0"/>
              </a:rPr>
              <a:t>Customize this slide for your course. Delete this note before publishing.</a:t>
            </a:r>
          </a:p>
        </p:txBody>
      </p:sp>
    </p:spTree>
    <p:extLst>
      <p:ext uri="{BB962C8B-B14F-4D97-AF65-F5344CB8AC3E}">
        <p14:creationId xmlns:p14="http://schemas.microsoft.com/office/powerpoint/2010/main" val="91256370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9107B-9C8D-E0E4-10D6-02E35D8389DB}"/>
              </a:ext>
            </a:extLst>
          </p:cNvPr>
          <p:cNvSpPr>
            <a:spLocks noGrp="1"/>
          </p:cNvSpPr>
          <p:nvPr>
            <p:ph type="title"/>
          </p:nvPr>
        </p:nvSpPr>
        <p:spPr/>
        <p:txBody>
          <a:bodyPr/>
          <a:lstStyle/>
          <a:p>
            <a:r>
              <a:rPr lang="en-US" dirty="0"/>
              <a:t>About this course</a:t>
            </a:r>
          </a:p>
        </p:txBody>
      </p:sp>
      <p:sp>
        <p:nvSpPr>
          <p:cNvPr id="15" name="Rounded Rectangle 3_1">
            <a:extLst>
              <a:ext uri="{FF2B5EF4-FFF2-40B4-BE49-F238E27FC236}">
                <a16:creationId xmlns:a16="http://schemas.microsoft.com/office/drawing/2014/main" id="{C30E3F23-57C3-CEE2-DD2F-E66B72B8F428}"/>
              </a:ext>
              <a:ext uri="{C183D7F6-B498-43B3-948B-1728B52AA6E4}">
                <adec:decorative xmlns:adec="http://schemas.microsoft.com/office/drawing/2017/decorative" val="1"/>
              </a:ext>
            </a:extLst>
          </p:cNvPr>
          <p:cNvSpPr/>
          <p:nvPr/>
        </p:nvSpPr>
        <p:spPr>
          <a:xfrm>
            <a:off x="581534" y="2862474"/>
            <a:ext cx="11273401" cy="3206856"/>
          </a:xfrm>
          <a:prstGeom prst="roundRect">
            <a:avLst>
              <a:gd name="adj" fmla="val 3632"/>
            </a:avLst>
          </a:prstGeom>
          <a:solidFill>
            <a:schemeClr val="bg1"/>
          </a:solidFill>
          <a:ln w="10795" cap="flat" cmpd="sng" algn="ctr">
            <a:noFill/>
            <a:prstDash val="solid"/>
          </a:ln>
          <a:effectLst>
            <a:outerShdw blurRad="127000" dist="38100" dir="8100000" sx="101000" sy="101000" algn="tr" rotWithShape="0">
              <a:srgbClr val="CAC5B8">
                <a:alpha val="64000"/>
              </a:srgbClr>
            </a:outerShdw>
          </a:effectLst>
        </p:spPr>
        <p:txBody>
          <a:bodyPr rtlCol="0" anchor="ctr"/>
          <a:lstStyle/>
          <a:p>
            <a:pPr algn="ctr" defTabSz="932597">
              <a:defRPr/>
            </a:pPr>
            <a:endParaRPr lang="en-IN" sz="1836" kern="0">
              <a:solidFill>
                <a:srgbClr val="FFFFFF"/>
              </a:solidFill>
              <a:latin typeface="Segoe UI"/>
            </a:endParaRPr>
          </a:p>
        </p:txBody>
      </p:sp>
      <p:sp>
        <p:nvSpPr>
          <p:cNvPr id="26" name="Rounded Rectangle 3_1">
            <a:extLst>
              <a:ext uri="{FF2B5EF4-FFF2-40B4-BE49-F238E27FC236}">
                <a16:creationId xmlns:a16="http://schemas.microsoft.com/office/drawing/2014/main" id="{839234C7-0306-E599-1033-326D529F78C1}"/>
              </a:ext>
              <a:ext uri="{C183D7F6-B498-43B3-948B-1728B52AA6E4}">
                <adec:decorative xmlns:adec="http://schemas.microsoft.com/office/drawing/2017/decorative" val="1"/>
              </a:ext>
            </a:extLst>
          </p:cNvPr>
          <p:cNvSpPr/>
          <p:nvPr/>
        </p:nvSpPr>
        <p:spPr>
          <a:xfrm>
            <a:off x="581535" y="1138981"/>
            <a:ext cx="11273401" cy="1553773"/>
          </a:xfrm>
          <a:prstGeom prst="roundRect">
            <a:avLst>
              <a:gd name="adj" fmla="val 3632"/>
            </a:avLst>
          </a:prstGeom>
          <a:solidFill>
            <a:schemeClr val="bg1"/>
          </a:solidFill>
          <a:ln w="10795" cap="flat" cmpd="sng" algn="ctr">
            <a:noFill/>
            <a:prstDash val="solid"/>
          </a:ln>
          <a:effectLst>
            <a:outerShdw blurRad="127000" dist="38100" dir="8100000" sx="101000" sy="101000" algn="tr" rotWithShape="0">
              <a:srgbClr val="CAC5B8">
                <a:alpha val="64000"/>
              </a:srgbClr>
            </a:outerShdw>
          </a:effectLst>
        </p:spPr>
        <p:txBody>
          <a:bodyPr rtlCol="0" anchor="ctr"/>
          <a:lstStyle/>
          <a:p>
            <a:pPr algn="ctr" defTabSz="932597">
              <a:defRPr/>
            </a:pPr>
            <a:endParaRPr lang="en-IN" sz="1836" kern="0">
              <a:solidFill>
                <a:srgbClr val="FFFFFF"/>
              </a:solidFill>
              <a:latin typeface="Segoe UI"/>
            </a:endParaRPr>
          </a:p>
        </p:txBody>
      </p:sp>
      <p:sp>
        <p:nvSpPr>
          <p:cNvPr id="27" name="Rectangle: Rounded Corners 26">
            <a:extLst>
              <a:ext uri="{FF2B5EF4-FFF2-40B4-BE49-F238E27FC236}">
                <a16:creationId xmlns:a16="http://schemas.microsoft.com/office/drawing/2014/main" id="{59AD7F1E-3F93-0A6D-1B16-3FB8CD5BF827}"/>
              </a:ext>
            </a:extLst>
          </p:cNvPr>
          <p:cNvSpPr>
            <a:spLocks/>
          </p:cNvSpPr>
          <p:nvPr/>
        </p:nvSpPr>
        <p:spPr bwMode="auto">
          <a:xfrm>
            <a:off x="775417" y="1308701"/>
            <a:ext cx="10952907" cy="424274"/>
          </a:xfrm>
          <a:prstGeom prst="roundRect">
            <a:avLst>
              <a:gd name="adj" fmla="val 15951"/>
            </a:avLst>
          </a:prstGeom>
          <a:solidFill>
            <a:srgbClr val="2A446F"/>
          </a:solidFill>
          <a:ln w="9525" cap="flat" cmpd="sng" algn="ctr">
            <a:noFill/>
            <a:prstDash val="solid"/>
          </a:ln>
          <a:effectLst/>
        </p:spPr>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defTabSz="951304">
              <a:buSzPct val="90000"/>
              <a:defRPr/>
            </a:pPr>
            <a:r>
              <a:rPr lang="en-US" dirty="0">
                <a:solidFill>
                  <a:schemeClr val="bg1"/>
                </a:solidFill>
                <a:latin typeface="Segoe UI Semibold"/>
                <a:cs typeface="Segoe UI" panose="020B0502040204020203" pitchFamily="34" charset="0"/>
              </a:rPr>
              <a:t>Prerequisites</a:t>
            </a:r>
          </a:p>
        </p:txBody>
      </p:sp>
      <p:sp>
        <p:nvSpPr>
          <p:cNvPr id="28" name="TextBox 27">
            <a:extLst>
              <a:ext uri="{FF2B5EF4-FFF2-40B4-BE49-F238E27FC236}">
                <a16:creationId xmlns:a16="http://schemas.microsoft.com/office/drawing/2014/main" id="{F57A96E1-92BC-A721-E7B0-25ED68920CA3}"/>
              </a:ext>
            </a:extLst>
          </p:cNvPr>
          <p:cNvSpPr txBox="1"/>
          <p:nvPr/>
        </p:nvSpPr>
        <p:spPr>
          <a:xfrm>
            <a:off x="947905" y="2012653"/>
            <a:ext cx="10163174" cy="869565"/>
          </a:xfrm>
          <a:prstGeom prst="rect">
            <a:avLst/>
          </a:prstGeom>
          <a:noFill/>
        </p:spPr>
        <p:txBody>
          <a:bodyPr wrap="square" lIns="0" tIns="0" rIns="0" bIns="0" rtlCol="0" anchor="t">
            <a:noAutofit/>
          </a:bodyPr>
          <a:lstStyle/>
          <a:p>
            <a:pPr marL="285750" indent="-285750">
              <a:spcAft>
                <a:spcPts val="600"/>
              </a:spcAft>
              <a:buFont typeface="Arial" panose="020B0604020202020204" pitchFamily="34" charset="0"/>
              <a:buChar char="•"/>
            </a:pPr>
            <a:r>
              <a:rPr lang="en-US" dirty="0"/>
              <a:t>Successful Azure Administrators start this role with experience on operating systems, virtualization, cloud infrastructure, storage structures, and networking</a:t>
            </a:r>
          </a:p>
        </p:txBody>
      </p:sp>
      <p:sp>
        <p:nvSpPr>
          <p:cNvPr id="16" name="Rectangle: Rounded Corners 15">
            <a:extLst>
              <a:ext uri="{FF2B5EF4-FFF2-40B4-BE49-F238E27FC236}">
                <a16:creationId xmlns:a16="http://schemas.microsoft.com/office/drawing/2014/main" id="{85069EA8-1883-9482-758E-F5D0C58727C0}"/>
              </a:ext>
            </a:extLst>
          </p:cNvPr>
          <p:cNvSpPr>
            <a:spLocks/>
          </p:cNvSpPr>
          <p:nvPr/>
        </p:nvSpPr>
        <p:spPr bwMode="auto">
          <a:xfrm>
            <a:off x="775416" y="3023982"/>
            <a:ext cx="10952907" cy="403745"/>
          </a:xfrm>
          <a:prstGeom prst="roundRect">
            <a:avLst>
              <a:gd name="adj" fmla="val 15951"/>
            </a:avLst>
          </a:prstGeom>
          <a:solidFill>
            <a:srgbClr val="2A446F"/>
          </a:solidFill>
          <a:ln w="9525" cap="flat" cmpd="sng" algn="ctr">
            <a:noFill/>
            <a:prstDash val="solid"/>
          </a:ln>
          <a:effectLst/>
        </p:spPr>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defTabSz="951304">
              <a:buSzPct val="90000"/>
              <a:defRPr/>
            </a:pPr>
            <a:r>
              <a:rPr lang="en-US" dirty="0">
                <a:solidFill>
                  <a:schemeClr val="bg1"/>
                </a:solidFill>
                <a:latin typeface="Segoe UI Semibold"/>
                <a:cs typeface="Segoe UI" panose="020B0502040204020203" pitchFamily="34" charset="0"/>
              </a:rPr>
              <a:t>Azure Administrator Role</a:t>
            </a:r>
          </a:p>
        </p:txBody>
      </p:sp>
      <p:sp>
        <p:nvSpPr>
          <p:cNvPr id="13" name="TextBox 12">
            <a:extLst>
              <a:ext uri="{FF2B5EF4-FFF2-40B4-BE49-F238E27FC236}">
                <a16:creationId xmlns:a16="http://schemas.microsoft.com/office/drawing/2014/main" id="{35E4C8CB-0317-7927-289C-C0D7A7E6F4CC}"/>
              </a:ext>
            </a:extLst>
          </p:cNvPr>
          <p:cNvSpPr txBox="1"/>
          <p:nvPr/>
        </p:nvSpPr>
        <p:spPr>
          <a:xfrm>
            <a:off x="947904" y="3693871"/>
            <a:ext cx="10163174" cy="2161673"/>
          </a:xfrm>
          <a:prstGeom prst="rect">
            <a:avLst/>
          </a:prstGeom>
          <a:noFill/>
        </p:spPr>
        <p:txBody>
          <a:bodyPr wrap="square" lIns="0" tIns="0" rIns="0" bIns="0" rtlCol="0" anchor="t">
            <a:noAutofit/>
          </a:bodyPr>
          <a:lstStyle/>
          <a:p>
            <a:pPr marL="285750" indent="-285750">
              <a:spcAft>
                <a:spcPts val="600"/>
              </a:spcAft>
              <a:buFont typeface="Arial" panose="020B0604020202020204" pitchFamily="34" charset="0"/>
              <a:buChar char="•"/>
            </a:pPr>
            <a:r>
              <a:rPr lang="en-US" dirty="0"/>
              <a:t>Cloud Administrators manage the cloud services that span storage, networking and compute cloud capabilities, with a deep understanding of each service across the full IT lifecycle</a:t>
            </a:r>
          </a:p>
          <a:p>
            <a:pPr marL="285750" indent="-285750">
              <a:spcAft>
                <a:spcPts val="600"/>
              </a:spcAft>
              <a:buFont typeface="Arial" panose="020B0604020202020204" pitchFamily="34" charset="0"/>
              <a:buChar char="•"/>
            </a:pPr>
            <a:r>
              <a:rPr lang="en-US" dirty="0"/>
              <a:t>They take end-user requests for new cloud applications and make recommendations on services to use for optimal performance and scale, as well as provision, capacity, monitor and adjust as appropriate. This role requires communicating and coordinating with vendors</a:t>
            </a:r>
          </a:p>
          <a:p>
            <a:pPr marL="285750" indent="-285750">
              <a:spcAft>
                <a:spcPts val="600"/>
              </a:spcAft>
              <a:buFont typeface="Arial" panose="020B0604020202020204" pitchFamily="34" charset="0"/>
              <a:buChar char="•"/>
            </a:pPr>
            <a:r>
              <a:rPr lang="en-US" dirty="0"/>
              <a:t>Cloud Administrators use the Azure Portal and as they become more proficient, they use PowerShell and the Command Line Interface </a:t>
            </a:r>
          </a:p>
        </p:txBody>
      </p:sp>
    </p:spTree>
    <p:extLst>
      <p:ext uri="{BB962C8B-B14F-4D97-AF65-F5344CB8AC3E}">
        <p14:creationId xmlns:p14="http://schemas.microsoft.com/office/powerpoint/2010/main" val="173645546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1CD2A-1218-42D0-BA18-760E21D2792E}"/>
              </a:ext>
            </a:extLst>
          </p:cNvPr>
          <p:cNvSpPr>
            <a:spLocks noGrp="1"/>
          </p:cNvSpPr>
          <p:nvPr>
            <p:ph type="title"/>
          </p:nvPr>
        </p:nvSpPr>
        <p:spPr/>
        <p:txBody>
          <a:bodyPr/>
          <a:lstStyle/>
          <a:p>
            <a:r>
              <a:rPr lang="en-US" dirty="0"/>
              <a:t>Course schedule </a:t>
            </a:r>
            <a:r>
              <a:rPr lang="en-US" dirty="0">
                <a:solidFill>
                  <a:srgbClr val="C00000"/>
                </a:solidFill>
              </a:rPr>
              <a:t>(adjust as needed)</a:t>
            </a:r>
          </a:p>
        </p:txBody>
      </p:sp>
      <p:sp>
        <p:nvSpPr>
          <p:cNvPr id="53" name="TextBox 52">
            <a:extLst>
              <a:ext uri="{FF2B5EF4-FFF2-40B4-BE49-F238E27FC236}">
                <a16:creationId xmlns:a16="http://schemas.microsoft.com/office/drawing/2014/main" id="{9F205561-4B35-47F1-95AC-41820425BB8B}"/>
              </a:ext>
            </a:extLst>
          </p:cNvPr>
          <p:cNvSpPr txBox="1"/>
          <p:nvPr/>
        </p:nvSpPr>
        <p:spPr>
          <a:xfrm>
            <a:off x="1501313" y="1382203"/>
            <a:ext cx="624168" cy="277265"/>
          </a:xfrm>
          <a:prstGeom prst="rect">
            <a:avLst/>
          </a:prstGeom>
          <a:noFill/>
          <a:ln>
            <a:noFill/>
          </a:ln>
        </p:spPr>
        <p:txBody>
          <a:bodyPr wrap="none" lIns="0" tIns="0" rIns="0" bIns="0">
            <a:noAutofit/>
          </a:bodyPr>
          <a:lstStyle/>
          <a:p>
            <a:r>
              <a:rPr lang="en-US">
                <a:latin typeface="+mj-lt"/>
                <a:ea typeface="Segoe UI" pitchFamily="34" charset="0"/>
                <a:cs typeface="Segoe UI" pitchFamily="34" charset="0"/>
              </a:rPr>
              <a:t>Day 1 </a:t>
            </a:r>
            <a:endParaRPr lang="en-US">
              <a:latin typeface="+mj-lt"/>
            </a:endParaRPr>
          </a:p>
        </p:txBody>
      </p:sp>
      <p:sp>
        <p:nvSpPr>
          <p:cNvPr id="45" name="Rectangle 44">
            <a:extLst>
              <a:ext uri="{FF2B5EF4-FFF2-40B4-BE49-F238E27FC236}">
                <a16:creationId xmlns:a16="http://schemas.microsoft.com/office/drawing/2014/main" id="{52DA6A3D-3C01-41BA-8C4D-15BBEF176411}"/>
              </a:ext>
              <a:ext uri="{C183D7F6-B498-43B3-948B-1728B52AA6E4}">
                <adec:decorative xmlns:adec="http://schemas.microsoft.com/office/drawing/2017/decorative" val="1"/>
              </a:ext>
            </a:extLst>
          </p:cNvPr>
          <p:cNvSpPr/>
          <p:nvPr/>
        </p:nvSpPr>
        <p:spPr bwMode="auto">
          <a:xfrm>
            <a:off x="427038" y="1803400"/>
            <a:ext cx="2772716" cy="4302500"/>
          </a:xfrm>
          <a:prstGeom prst="rect">
            <a:avLst/>
          </a:prstGeom>
          <a:solidFill>
            <a:schemeClr val="bg1">
              <a:lumMod val="95000"/>
            </a:schemeClr>
          </a:solidFill>
          <a:ln w="635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chemeClr val="bg1"/>
              </a:solidFill>
              <a:ea typeface="Segoe UI" pitchFamily="34" charset="0"/>
              <a:cs typeface="Segoe UI" pitchFamily="34" charset="0"/>
            </a:endParaRPr>
          </a:p>
        </p:txBody>
      </p:sp>
      <p:sp>
        <p:nvSpPr>
          <p:cNvPr id="26" name="Rectangle 25">
            <a:extLst>
              <a:ext uri="{FF2B5EF4-FFF2-40B4-BE49-F238E27FC236}">
                <a16:creationId xmlns:a16="http://schemas.microsoft.com/office/drawing/2014/main" id="{64A8DB42-C0E7-4A3D-A9D3-1F5FECE91299}"/>
              </a:ext>
            </a:extLst>
          </p:cNvPr>
          <p:cNvSpPr/>
          <p:nvPr/>
        </p:nvSpPr>
        <p:spPr bwMode="auto">
          <a:xfrm>
            <a:off x="577771" y="1949467"/>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Welcome</a:t>
            </a:r>
          </a:p>
        </p:txBody>
      </p:sp>
      <p:sp>
        <p:nvSpPr>
          <p:cNvPr id="24" name="Rectangle 23">
            <a:extLst>
              <a:ext uri="{FF2B5EF4-FFF2-40B4-BE49-F238E27FC236}">
                <a16:creationId xmlns:a16="http://schemas.microsoft.com/office/drawing/2014/main" id="{EBA9DD96-150C-475F-B2F4-1E52D79ADC81}"/>
              </a:ext>
            </a:extLst>
          </p:cNvPr>
          <p:cNvSpPr/>
          <p:nvPr/>
        </p:nvSpPr>
        <p:spPr bwMode="auto">
          <a:xfrm>
            <a:off x="577771" y="2867033"/>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Identity</a:t>
            </a:r>
          </a:p>
        </p:txBody>
      </p:sp>
      <p:sp>
        <p:nvSpPr>
          <p:cNvPr id="29" name="Rectangle 28">
            <a:extLst>
              <a:ext uri="{FF2B5EF4-FFF2-40B4-BE49-F238E27FC236}">
                <a16:creationId xmlns:a16="http://schemas.microsoft.com/office/drawing/2014/main" id="{E4B0EF24-D6D1-4307-9324-6268D4E1F4C3}"/>
              </a:ext>
            </a:extLst>
          </p:cNvPr>
          <p:cNvSpPr/>
          <p:nvPr/>
        </p:nvSpPr>
        <p:spPr bwMode="auto">
          <a:xfrm>
            <a:off x="577771" y="3784600"/>
            <a:ext cx="2471251" cy="371337"/>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Lunch</a:t>
            </a:r>
          </a:p>
        </p:txBody>
      </p:sp>
      <p:sp>
        <p:nvSpPr>
          <p:cNvPr id="4" name="Rectangle 3">
            <a:extLst>
              <a:ext uri="{FF2B5EF4-FFF2-40B4-BE49-F238E27FC236}">
                <a16:creationId xmlns:a16="http://schemas.microsoft.com/office/drawing/2014/main" id="{C4FA4748-5347-476E-B2EB-16DB0252FBD5}"/>
              </a:ext>
            </a:extLst>
          </p:cNvPr>
          <p:cNvSpPr/>
          <p:nvPr/>
        </p:nvSpPr>
        <p:spPr bwMode="auto">
          <a:xfrm>
            <a:off x="577771" y="4267740"/>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Governance and Compliance</a:t>
            </a:r>
          </a:p>
        </p:txBody>
      </p:sp>
      <p:sp>
        <p:nvSpPr>
          <p:cNvPr id="6" name="Rectangle 5">
            <a:extLst>
              <a:ext uri="{FF2B5EF4-FFF2-40B4-BE49-F238E27FC236}">
                <a16:creationId xmlns:a16="http://schemas.microsoft.com/office/drawing/2014/main" id="{B102D359-4A28-492E-A2AF-A45D61C4C9FC}"/>
              </a:ext>
            </a:extLst>
          </p:cNvPr>
          <p:cNvSpPr/>
          <p:nvPr/>
        </p:nvSpPr>
        <p:spPr bwMode="auto">
          <a:xfrm>
            <a:off x="577771" y="5185308"/>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Azure Administration</a:t>
            </a:r>
          </a:p>
        </p:txBody>
      </p:sp>
      <p:sp>
        <p:nvSpPr>
          <p:cNvPr id="55" name="TextBox 54">
            <a:extLst>
              <a:ext uri="{FF2B5EF4-FFF2-40B4-BE49-F238E27FC236}">
                <a16:creationId xmlns:a16="http://schemas.microsoft.com/office/drawing/2014/main" id="{0C3382B9-A022-4CB4-9793-5505A046F631}"/>
              </a:ext>
            </a:extLst>
          </p:cNvPr>
          <p:cNvSpPr txBox="1"/>
          <p:nvPr/>
        </p:nvSpPr>
        <p:spPr>
          <a:xfrm>
            <a:off x="4420224" y="2296795"/>
            <a:ext cx="659468" cy="277265"/>
          </a:xfrm>
          <a:prstGeom prst="rect">
            <a:avLst/>
          </a:prstGeom>
          <a:noFill/>
          <a:ln>
            <a:noFill/>
          </a:ln>
        </p:spPr>
        <p:txBody>
          <a:bodyPr wrap="none" lIns="0" tIns="0" rIns="0" bIns="0">
            <a:noAutofit/>
          </a:bodyPr>
          <a:lstStyle/>
          <a:p>
            <a:r>
              <a:rPr lang="en-US">
                <a:latin typeface="+mj-lt"/>
                <a:ea typeface="Segoe UI" pitchFamily="34" charset="0"/>
                <a:cs typeface="Segoe UI" pitchFamily="34" charset="0"/>
              </a:rPr>
              <a:t>Day 2 </a:t>
            </a:r>
            <a:endParaRPr lang="en-US">
              <a:latin typeface="+mj-lt"/>
            </a:endParaRPr>
          </a:p>
        </p:txBody>
      </p:sp>
      <p:sp>
        <p:nvSpPr>
          <p:cNvPr id="47" name="Rectangle 46">
            <a:extLst>
              <a:ext uri="{FF2B5EF4-FFF2-40B4-BE49-F238E27FC236}">
                <a16:creationId xmlns:a16="http://schemas.microsoft.com/office/drawing/2014/main" id="{52AC8ED7-BFC8-4CD7-88EA-5714BEE26DD3}"/>
              </a:ext>
              <a:ext uri="{C183D7F6-B498-43B3-948B-1728B52AA6E4}">
                <adec:decorative xmlns:adec="http://schemas.microsoft.com/office/drawing/2017/decorative" val="1"/>
              </a:ext>
            </a:extLst>
          </p:cNvPr>
          <p:cNvSpPr/>
          <p:nvPr/>
        </p:nvSpPr>
        <p:spPr bwMode="auto">
          <a:xfrm>
            <a:off x="3363600" y="2717800"/>
            <a:ext cx="2772716" cy="3388100"/>
          </a:xfrm>
          <a:prstGeom prst="rect">
            <a:avLst/>
          </a:prstGeom>
          <a:solidFill>
            <a:schemeClr val="bg1">
              <a:lumMod val="95000"/>
            </a:schemeClr>
          </a:solidFill>
          <a:ln w="635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chemeClr val="bg1"/>
              </a:solidFill>
              <a:ea typeface="Segoe UI" pitchFamily="34" charset="0"/>
              <a:cs typeface="Segoe UI" pitchFamily="34" charset="0"/>
            </a:endParaRPr>
          </a:p>
        </p:txBody>
      </p:sp>
      <p:sp>
        <p:nvSpPr>
          <p:cNvPr id="8" name="Rectangle 7">
            <a:extLst>
              <a:ext uri="{FF2B5EF4-FFF2-40B4-BE49-F238E27FC236}">
                <a16:creationId xmlns:a16="http://schemas.microsoft.com/office/drawing/2014/main" id="{3AC0B99E-AC60-4ADE-A0DD-2D519549D257}"/>
              </a:ext>
            </a:extLst>
          </p:cNvPr>
          <p:cNvSpPr/>
          <p:nvPr/>
        </p:nvSpPr>
        <p:spPr bwMode="auto">
          <a:xfrm>
            <a:off x="3514332" y="2867033"/>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Virtual Networking</a:t>
            </a:r>
          </a:p>
        </p:txBody>
      </p:sp>
      <p:sp>
        <p:nvSpPr>
          <p:cNvPr id="61" name="Rectangle 60">
            <a:extLst>
              <a:ext uri="{FF2B5EF4-FFF2-40B4-BE49-F238E27FC236}">
                <a16:creationId xmlns:a16="http://schemas.microsoft.com/office/drawing/2014/main" id="{99BD85A5-8C48-4652-B162-108EB47614D9}"/>
              </a:ext>
            </a:extLst>
          </p:cNvPr>
          <p:cNvSpPr/>
          <p:nvPr/>
        </p:nvSpPr>
        <p:spPr bwMode="auto">
          <a:xfrm>
            <a:off x="3514332" y="3784600"/>
            <a:ext cx="2471251" cy="371337"/>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Lunch</a:t>
            </a:r>
          </a:p>
        </p:txBody>
      </p:sp>
      <p:sp>
        <p:nvSpPr>
          <p:cNvPr id="10" name="Rectangle 9">
            <a:extLst>
              <a:ext uri="{FF2B5EF4-FFF2-40B4-BE49-F238E27FC236}">
                <a16:creationId xmlns:a16="http://schemas.microsoft.com/office/drawing/2014/main" id="{B55D23FA-AB86-4A74-9822-F53C49C88752}"/>
              </a:ext>
            </a:extLst>
          </p:cNvPr>
          <p:cNvSpPr/>
          <p:nvPr/>
        </p:nvSpPr>
        <p:spPr bwMode="auto">
          <a:xfrm>
            <a:off x="3514332" y="4267740"/>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Intersite Connectivity</a:t>
            </a:r>
          </a:p>
        </p:txBody>
      </p:sp>
      <p:sp>
        <p:nvSpPr>
          <p:cNvPr id="12" name="Rectangle 11">
            <a:extLst>
              <a:ext uri="{FF2B5EF4-FFF2-40B4-BE49-F238E27FC236}">
                <a16:creationId xmlns:a16="http://schemas.microsoft.com/office/drawing/2014/main" id="{1F93CF59-41DA-407B-83FC-C44EE863036C}"/>
              </a:ext>
            </a:extLst>
          </p:cNvPr>
          <p:cNvSpPr/>
          <p:nvPr/>
        </p:nvSpPr>
        <p:spPr bwMode="auto">
          <a:xfrm>
            <a:off x="3514332" y="5185308"/>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Network Traffic Management</a:t>
            </a:r>
          </a:p>
        </p:txBody>
      </p:sp>
      <p:sp>
        <p:nvSpPr>
          <p:cNvPr id="57" name="TextBox 56">
            <a:extLst>
              <a:ext uri="{FF2B5EF4-FFF2-40B4-BE49-F238E27FC236}">
                <a16:creationId xmlns:a16="http://schemas.microsoft.com/office/drawing/2014/main" id="{E6D3B166-3EC0-470E-8181-2075044FBDF4}"/>
              </a:ext>
            </a:extLst>
          </p:cNvPr>
          <p:cNvSpPr txBox="1"/>
          <p:nvPr/>
        </p:nvSpPr>
        <p:spPr>
          <a:xfrm>
            <a:off x="7356786" y="2306223"/>
            <a:ext cx="659468" cy="277265"/>
          </a:xfrm>
          <a:prstGeom prst="rect">
            <a:avLst/>
          </a:prstGeom>
          <a:noFill/>
          <a:ln>
            <a:noFill/>
          </a:ln>
        </p:spPr>
        <p:txBody>
          <a:bodyPr wrap="none" lIns="0" tIns="0" rIns="0" bIns="0">
            <a:noAutofit/>
          </a:bodyPr>
          <a:lstStyle/>
          <a:p>
            <a:r>
              <a:rPr lang="en-US">
                <a:latin typeface="+mj-lt"/>
                <a:ea typeface="Segoe UI" pitchFamily="34" charset="0"/>
                <a:cs typeface="Segoe UI" pitchFamily="34" charset="0"/>
              </a:rPr>
              <a:t>Day 3 </a:t>
            </a:r>
            <a:endParaRPr lang="en-US">
              <a:latin typeface="+mj-lt"/>
            </a:endParaRPr>
          </a:p>
        </p:txBody>
      </p:sp>
      <p:sp>
        <p:nvSpPr>
          <p:cNvPr id="49" name="Rectangle 48">
            <a:extLst>
              <a:ext uri="{FF2B5EF4-FFF2-40B4-BE49-F238E27FC236}">
                <a16:creationId xmlns:a16="http://schemas.microsoft.com/office/drawing/2014/main" id="{5AFD53F0-2EED-4801-B13E-FEEDB2789EE7}"/>
              </a:ext>
              <a:ext uri="{C183D7F6-B498-43B3-948B-1728B52AA6E4}">
                <adec:decorative xmlns:adec="http://schemas.microsoft.com/office/drawing/2017/decorative" val="1"/>
              </a:ext>
            </a:extLst>
          </p:cNvPr>
          <p:cNvSpPr/>
          <p:nvPr/>
        </p:nvSpPr>
        <p:spPr bwMode="auto">
          <a:xfrm>
            <a:off x="6300161" y="2717800"/>
            <a:ext cx="2772716" cy="3388100"/>
          </a:xfrm>
          <a:prstGeom prst="rect">
            <a:avLst/>
          </a:prstGeom>
          <a:solidFill>
            <a:schemeClr val="bg1">
              <a:lumMod val="95000"/>
            </a:schemeClr>
          </a:solidFill>
          <a:ln w="635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chemeClr val="bg1"/>
              </a:solidFill>
              <a:ea typeface="Segoe UI" pitchFamily="34" charset="0"/>
              <a:cs typeface="Segoe UI" pitchFamily="34" charset="0"/>
            </a:endParaRPr>
          </a:p>
        </p:txBody>
      </p:sp>
      <p:sp>
        <p:nvSpPr>
          <p:cNvPr id="14" name="Rectangle 13">
            <a:extLst>
              <a:ext uri="{FF2B5EF4-FFF2-40B4-BE49-F238E27FC236}">
                <a16:creationId xmlns:a16="http://schemas.microsoft.com/office/drawing/2014/main" id="{7AF6A21F-01A4-4C35-ACCC-137B31FEDD22}"/>
              </a:ext>
            </a:extLst>
          </p:cNvPr>
          <p:cNvSpPr/>
          <p:nvPr/>
        </p:nvSpPr>
        <p:spPr bwMode="auto">
          <a:xfrm>
            <a:off x="6479662" y="2867033"/>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Azure Storage</a:t>
            </a:r>
          </a:p>
        </p:txBody>
      </p:sp>
      <p:sp>
        <p:nvSpPr>
          <p:cNvPr id="63" name="Rectangle 62">
            <a:extLst>
              <a:ext uri="{FF2B5EF4-FFF2-40B4-BE49-F238E27FC236}">
                <a16:creationId xmlns:a16="http://schemas.microsoft.com/office/drawing/2014/main" id="{83066B4B-FB80-4AD8-8BFE-4548BE188A7F}"/>
              </a:ext>
            </a:extLst>
          </p:cNvPr>
          <p:cNvSpPr/>
          <p:nvPr/>
        </p:nvSpPr>
        <p:spPr bwMode="auto">
          <a:xfrm>
            <a:off x="6479662" y="3784600"/>
            <a:ext cx="2471251" cy="371337"/>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Lunch</a:t>
            </a:r>
          </a:p>
        </p:txBody>
      </p:sp>
      <p:sp>
        <p:nvSpPr>
          <p:cNvPr id="16" name="Rectangle 15">
            <a:extLst>
              <a:ext uri="{FF2B5EF4-FFF2-40B4-BE49-F238E27FC236}">
                <a16:creationId xmlns:a16="http://schemas.microsoft.com/office/drawing/2014/main" id="{DAE5E580-7ED2-485B-A61E-053CCA2A587C}"/>
              </a:ext>
            </a:extLst>
          </p:cNvPr>
          <p:cNvSpPr/>
          <p:nvPr/>
        </p:nvSpPr>
        <p:spPr bwMode="auto">
          <a:xfrm>
            <a:off x="6479662" y="4267740"/>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Azure Virtual Machines</a:t>
            </a:r>
          </a:p>
        </p:txBody>
      </p:sp>
      <p:sp>
        <p:nvSpPr>
          <p:cNvPr id="5" name="Rectangle 4">
            <a:extLst>
              <a:ext uri="{FF2B5EF4-FFF2-40B4-BE49-F238E27FC236}">
                <a16:creationId xmlns:a16="http://schemas.microsoft.com/office/drawing/2014/main" id="{E50BEB77-6CBC-443F-B246-854F6B9DA504}"/>
              </a:ext>
            </a:extLst>
          </p:cNvPr>
          <p:cNvSpPr/>
          <p:nvPr/>
        </p:nvSpPr>
        <p:spPr bwMode="auto">
          <a:xfrm>
            <a:off x="6479662" y="5185306"/>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App Service</a:t>
            </a:r>
          </a:p>
        </p:txBody>
      </p:sp>
      <p:sp>
        <p:nvSpPr>
          <p:cNvPr id="59" name="TextBox 58">
            <a:extLst>
              <a:ext uri="{FF2B5EF4-FFF2-40B4-BE49-F238E27FC236}">
                <a16:creationId xmlns:a16="http://schemas.microsoft.com/office/drawing/2014/main" id="{B647C72F-FCA7-4C41-A690-D697540E1143}"/>
              </a:ext>
            </a:extLst>
          </p:cNvPr>
          <p:cNvSpPr txBox="1"/>
          <p:nvPr/>
        </p:nvSpPr>
        <p:spPr>
          <a:xfrm>
            <a:off x="10198661" y="2294815"/>
            <a:ext cx="664280" cy="277265"/>
          </a:xfrm>
          <a:prstGeom prst="rect">
            <a:avLst/>
          </a:prstGeom>
          <a:noFill/>
          <a:ln>
            <a:noFill/>
          </a:ln>
        </p:spPr>
        <p:txBody>
          <a:bodyPr wrap="none" lIns="0" tIns="0" rIns="0" bIns="0">
            <a:noAutofit/>
          </a:bodyPr>
          <a:lstStyle/>
          <a:p>
            <a:r>
              <a:rPr lang="en-US" dirty="0">
                <a:latin typeface="+mj-lt"/>
                <a:ea typeface="Segoe UI" pitchFamily="34" charset="0"/>
                <a:cs typeface="Segoe UI" pitchFamily="34" charset="0"/>
              </a:rPr>
              <a:t>Day 4 </a:t>
            </a:r>
            <a:endParaRPr lang="en-US" dirty="0">
              <a:latin typeface="+mj-lt"/>
            </a:endParaRPr>
          </a:p>
        </p:txBody>
      </p:sp>
      <p:sp>
        <p:nvSpPr>
          <p:cNvPr id="51" name="Rectangle 50">
            <a:extLst>
              <a:ext uri="{FF2B5EF4-FFF2-40B4-BE49-F238E27FC236}">
                <a16:creationId xmlns:a16="http://schemas.microsoft.com/office/drawing/2014/main" id="{FC076A0C-3678-4CFB-9441-C0889DEF9330}"/>
              </a:ext>
              <a:ext uri="{C183D7F6-B498-43B3-948B-1728B52AA6E4}">
                <adec:decorative xmlns:adec="http://schemas.microsoft.com/office/drawing/2017/decorative" val="1"/>
              </a:ext>
            </a:extLst>
          </p:cNvPr>
          <p:cNvSpPr/>
          <p:nvPr/>
        </p:nvSpPr>
        <p:spPr bwMode="auto">
          <a:xfrm>
            <a:off x="9236722" y="2717798"/>
            <a:ext cx="2772716" cy="3388101"/>
          </a:xfrm>
          <a:prstGeom prst="rect">
            <a:avLst/>
          </a:prstGeom>
          <a:solidFill>
            <a:schemeClr val="bg1">
              <a:lumMod val="95000"/>
            </a:schemeClr>
          </a:solidFill>
          <a:ln w="6350">
            <a:no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err="1">
              <a:solidFill>
                <a:schemeClr val="bg1"/>
              </a:soli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EF1C563-65BC-4411-953B-DAF1875AAC8B}"/>
              </a:ext>
            </a:extLst>
          </p:cNvPr>
          <p:cNvSpPr/>
          <p:nvPr/>
        </p:nvSpPr>
        <p:spPr bwMode="auto">
          <a:xfrm>
            <a:off x="9387454" y="2867033"/>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Containers/ACA</a:t>
            </a:r>
          </a:p>
        </p:txBody>
      </p:sp>
      <p:sp>
        <p:nvSpPr>
          <p:cNvPr id="65" name="Rectangle 64">
            <a:extLst>
              <a:ext uri="{FF2B5EF4-FFF2-40B4-BE49-F238E27FC236}">
                <a16:creationId xmlns:a16="http://schemas.microsoft.com/office/drawing/2014/main" id="{17D49470-2204-4469-B7F6-3D2801D34C0F}"/>
              </a:ext>
            </a:extLst>
          </p:cNvPr>
          <p:cNvSpPr/>
          <p:nvPr/>
        </p:nvSpPr>
        <p:spPr bwMode="auto">
          <a:xfrm>
            <a:off x="9387454" y="3784600"/>
            <a:ext cx="2471251" cy="371337"/>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Lunch</a:t>
            </a:r>
          </a:p>
        </p:txBody>
      </p:sp>
      <p:sp>
        <p:nvSpPr>
          <p:cNvPr id="43" name="Rectangle 42">
            <a:extLst>
              <a:ext uri="{FF2B5EF4-FFF2-40B4-BE49-F238E27FC236}">
                <a16:creationId xmlns:a16="http://schemas.microsoft.com/office/drawing/2014/main" id="{0E12251C-50A4-4E2A-8D0D-3B45DB44AC59}"/>
              </a:ext>
            </a:extLst>
          </p:cNvPr>
          <p:cNvSpPr/>
          <p:nvPr/>
        </p:nvSpPr>
        <p:spPr bwMode="auto">
          <a:xfrm>
            <a:off x="9387454" y="4267740"/>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Data Protection</a:t>
            </a:r>
          </a:p>
        </p:txBody>
      </p:sp>
      <p:sp>
        <p:nvSpPr>
          <p:cNvPr id="22" name="Rectangle 21">
            <a:extLst>
              <a:ext uri="{FF2B5EF4-FFF2-40B4-BE49-F238E27FC236}">
                <a16:creationId xmlns:a16="http://schemas.microsoft.com/office/drawing/2014/main" id="{CE01DD8D-5AA9-42F8-BD3D-489C50946AA3}"/>
              </a:ext>
            </a:extLst>
          </p:cNvPr>
          <p:cNvSpPr/>
          <p:nvPr/>
        </p:nvSpPr>
        <p:spPr bwMode="auto">
          <a:xfrm>
            <a:off x="9387454" y="5185308"/>
            <a:ext cx="2471251" cy="805763"/>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600" dirty="0">
                <a:solidFill>
                  <a:schemeClr val="bg1"/>
                </a:solidFill>
                <a:ea typeface="Segoe UI" pitchFamily="34" charset="0"/>
                <a:cs typeface="Segoe UI" pitchFamily="34" charset="0"/>
              </a:rPr>
              <a:t>Monitoring</a:t>
            </a:r>
          </a:p>
        </p:txBody>
      </p:sp>
    </p:spTree>
    <p:extLst>
      <p:ext uri="{BB962C8B-B14F-4D97-AF65-F5344CB8AC3E}">
        <p14:creationId xmlns:p14="http://schemas.microsoft.com/office/powerpoint/2010/main" val="321035254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Shape 58">
            <a:extLst>
              <a:ext uri="{FF2B5EF4-FFF2-40B4-BE49-F238E27FC236}">
                <a16:creationId xmlns:a16="http://schemas.microsoft.com/office/drawing/2014/main" id="{70ABBD99-35D1-F53B-C2EF-D0E437DC2F98}"/>
              </a:ext>
              <a:ext uri="{C183D7F6-B498-43B3-948B-1728B52AA6E4}">
                <adec:decorative xmlns:adec="http://schemas.microsoft.com/office/drawing/2017/decorative" val="1"/>
              </a:ext>
            </a:extLst>
          </p:cNvPr>
          <p:cNvSpPr/>
          <p:nvPr/>
        </p:nvSpPr>
        <p:spPr>
          <a:xfrm>
            <a:off x="-10147" y="5543338"/>
            <a:ext cx="4553152" cy="570864"/>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gradFill>
            <a:gsLst>
              <a:gs pos="0">
                <a:schemeClr val="accent3"/>
              </a:gs>
              <a:gs pos="100000">
                <a:schemeClr val="accent2"/>
              </a:gs>
            </a:gsLst>
            <a:lin ang="3900000" scaled="0"/>
          </a:gra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597">
              <a:defRPr/>
            </a:pPr>
            <a:endParaRPr lang="en-IN" sz="1836">
              <a:solidFill>
                <a:srgbClr val="C73ECC"/>
              </a:solidFill>
              <a:latin typeface="Segoe UI"/>
            </a:endParaRPr>
          </a:p>
        </p:txBody>
      </p:sp>
      <p:sp>
        <p:nvSpPr>
          <p:cNvPr id="22" name="Rectangle: Top Corners Rounded 21">
            <a:extLst>
              <a:ext uri="{FF2B5EF4-FFF2-40B4-BE49-F238E27FC236}">
                <a16:creationId xmlns:a16="http://schemas.microsoft.com/office/drawing/2014/main" id="{F3914AB5-A7A1-B1CF-3AF3-81A8583CD26B}"/>
              </a:ext>
              <a:ext uri="{C183D7F6-B498-43B3-948B-1728B52AA6E4}">
                <adec:decorative xmlns:adec="http://schemas.microsoft.com/office/drawing/2017/decorative" val="1"/>
              </a:ext>
            </a:extLst>
          </p:cNvPr>
          <p:cNvSpPr>
            <a:spLocks/>
          </p:cNvSpPr>
          <p:nvPr/>
        </p:nvSpPr>
        <p:spPr bwMode="auto">
          <a:xfrm rot="16200000" flipH="1">
            <a:off x="8117985" y="2380772"/>
            <a:ext cx="3868580" cy="4801178"/>
          </a:xfrm>
          <a:prstGeom prst="round2SameRect">
            <a:avLst>
              <a:gd name="adj1" fmla="val 2163"/>
              <a:gd name="adj2" fmla="val 0"/>
            </a:avLst>
          </a:prstGeom>
          <a:solidFill>
            <a:srgbClr val="E8E6DF"/>
          </a:solidFill>
          <a:ln w="6350">
            <a:noFill/>
          </a:ln>
          <a:effectLst>
            <a:outerShdw blurRad="127000" dist="76200" dir="9600000" algn="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none" lIns="279781" tIns="0" rIns="279781" bIns="93260" numCol="1" spcCol="0" rtlCol="0" fromWordArt="0" anchor="ctr" anchorCtr="0" forceAA="0" compatLnSpc="1">
            <a:prstTxWarp prst="textNoShape">
              <a:avLst/>
            </a:prstTxWarp>
            <a:noAutofit/>
          </a:bodyPr>
          <a:lstStyle/>
          <a:p>
            <a:pPr defTabSz="951028" fontAlgn="base">
              <a:spcBef>
                <a:spcPct val="0"/>
              </a:spcBef>
              <a:spcAft>
                <a:spcPct val="0"/>
              </a:spcAft>
              <a:defRPr/>
            </a:pPr>
            <a:endParaRPr lang="en-US" sz="2040" baseline="30000">
              <a:solidFill>
                <a:srgbClr val="FFFFFF"/>
              </a:solidFill>
              <a:latin typeface="Segoe UI"/>
            </a:endParaRPr>
          </a:p>
        </p:txBody>
      </p:sp>
      <p:sp>
        <p:nvSpPr>
          <p:cNvPr id="19" name="Title 18">
            <a:extLst>
              <a:ext uri="{FF2B5EF4-FFF2-40B4-BE49-F238E27FC236}">
                <a16:creationId xmlns:a16="http://schemas.microsoft.com/office/drawing/2014/main" id="{EC5683A2-2179-3E79-6645-D011C29AEF71}"/>
              </a:ext>
            </a:extLst>
          </p:cNvPr>
          <p:cNvSpPr>
            <a:spLocks noGrp="1"/>
          </p:cNvSpPr>
          <p:nvPr>
            <p:ph type="title"/>
          </p:nvPr>
        </p:nvSpPr>
        <p:spPr>
          <a:xfrm>
            <a:off x="600059" y="596867"/>
            <a:ext cx="5309252" cy="313904"/>
          </a:xfrm>
        </p:spPr>
        <p:txBody>
          <a:bodyPr/>
          <a:lstStyle/>
          <a:p>
            <a:r>
              <a:rPr lang="en-US" dirty="0"/>
              <a:t>Get the most out of your Microsoft Learn profile</a:t>
            </a:r>
          </a:p>
        </p:txBody>
      </p:sp>
      <p:sp>
        <p:nvSpPr>
          <p:cNvPr id="17" name="Text Placeholder 2">
            <a:extLst>
              <a:ext uri="{FF2B5EF4-FFF2-40B4-BE49-F238E27FC236}">
                <a16:creationId xmlns:a16="http://schemas.microsoft.com/office/drawing/2014/main" id="{01561EF4-D3D7-16D6-06AC-E0E8E0EE810E}"/>
              </a:ext>
            </a:extLst>
          </p:cNvPr>
          <p:cNvSpPr txBox="1">
            <a:spLocks/>
          </p:cNvSpPr>
          <p:nvPr/>
        </p:nvSpPr>
        <p:spPr>
          <a:xfrm>
            <a:off x="594823" y="1794185"/>
            <a:ext cx="5921774" cy="57627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51304">
              <a:defRPr/>
            </a:pPr>
            <a:r>
              <a:rPr lang="en-US" sz="1836">
                <a:solidFill>
                  <a:srgbClr val="000000"/>
                </a:solidFill>
                <a:latin typeface="Segoe UI"/>
              </a:rPr>
              <a:t>Verify, track, and share your training and certification progress and accomplishments—</a:t>
            </a:r>
            <a:r>
              <a:rPr lang="en-US" sz="1836" i="1">
                <a:solidFill>
                  <a:srgbClr val="000000"/>
                </a:solidFill>
                <a:latin typeface="Segoe UI"/>
              </a:rPr>
              <a:t>all on one platform</a:t>
            </a:r>
          </a:p>
        </p:txBody>
      </p:sp>
      <p:sp>
        <p:nvSpPr>
          <p:cNvPr id="20" name="Text Placeholder 61">
            <a:extLst>
              <a:ext uri="{FF2B5EF4-FFF2-40B4-BE49-F238E27FC236}">
                <a16:creationId xmlns:a16="http://schemas.microsoft.com/office/drawing/2014/main" id="{D49F25EC-A170-C832-AE24-EB03D8AF0995}"/>
              </a:ext>
            </a:extLst>
          </p:cNvPr>
          <p:cNvSpPr txBox="1">
            <a:spLocks/>
          </p:cNvSpPr>
          <p:nvPr/>
        </p:nvSpPr>
        <p:spPr>
          <a:xfrm>
            <a:off x="598945" y="2707560"/>
            <a:ext cx="5480049" cy="2461004"/>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632"/>
              <a:t>Claim your achievement code for this course and share you have completed it.</a:t>
            </a:r>
          </a:p>
          <a:p>
            <a:r>
              <a:rPr lang="en-US" sz="1632"/>
              <a:t>Access your course material and track progress on your learning activities.</a:t>
            </a:r>
          </a:p>
          <a:p>
            <a:r>
              <a:rPr lang="en-US" sz="1632"/>
              <a:t>Share and verify your Microsoft Certifications via email, on social networking platforms, and on your résumé.</a:t>
            </a:r>
          </a:p>
          <a:p>
            <a:r>
              <a:rPr lang="en-US" sz="1632"/>
              <a:t>Download and print transcripts and certificates.</a:t>
            </a:r>
          </a:p>
          <a:p>
            <a:r>
              <a:rPr lang="en-US" sz="1632"/>
              <a:t>Manage your upcoming activities and certification exam appointments.</a:t>
            </a:r>
          </a:p>
        </p:txBody>
      </p:sp>
      <p:pic>
        <p:nvPicPr>
          <p:cNvPr id="12" name="Picture 11">
            <a:extLst>
              <a:ext uri="{FF2B5EF4-FFF2-40B4-BE49-F238E27FC236}">
                <a16:creationId xmlns:a16="http://schemas.microsoft.com/office/drawing/2014/main" id="{B0EEA3EE-F7F6-BA6A-F342-518877845D44}"/>
              </a:ext>
              <a:ext uri="{C183D7F6-B498-43B3-948B-1728B52AA6E4}">
                <adec:decorative xmlns:adec="http://schemas.microsoft.com/office/drawing/2017/decorative" val="1"/>
              </a:ext>
            </a:extLst>
          </p:cNvPr>
          <p:cNvPicPr>
            <a:picLocks noChangeAspect="1"/>
          </p:cNvPicPr>
          <p:nvPr/>
        </p:nvPicPr>
        <p:blipFill rotWithShape="1">
          <a:blip r:embed="rId3"/>
          <a:srcRect t="-76" b="8479"/>
          <a:stretch/>
        </p:blipFill>
        <p:spPr>
          <a:xfrm>
            <a:off x="7875512" y="3093659"/>
            <a:ext cx="4569494" cy="3439424"/>
          </a:xfrm>
          <a:prstGeom prst="rect">
            <a:avLst/>
          </a:prstGeom>
        </p:spPr>
      </p:pic>
      <p:sp>
        <p:nvSpPr>
          <p:cNvPr id="25" name="Text Placeholder 13">
            <a:extLst>
              <a:ext uri="{FF2B5EF4-FFF2-40B4-BE49-F238E27FC236}">
                <a16:creationId xmlns:a16="http://schemas.microsoft.com/office/drawing/2014/main" id="{CAD44BD2-B747-01D0-8FB4-522B662FE479}"/>
              </a:ext>
              <a:ext uri="{C183D7F6-B498-43B3-948B-1728B52AA6E4}">
                <adec:decorative xmlns:adec="http://schemas.microsoft.com/office/drawing/2017/decorative" val="0"/>
              </a:ext>
            </a:extLst>
          </p:cNvPr>
          <p:cNvSpPr txBox="1">
            <a:spLocks/>
          </p:cNvSpPr>
          <p:nvPr/>
        </p:nvSpPr>
        <p:spPr>
          <a:xfrm>
            <a:off x="7608255" y="1821634"/>
            <a:ext cx="4423550" cy="456950"/>
          </a:xfrm>
          <a:prstGeom prst="rect">
            <a:avLst/>
          </a:prstGeom>
        </p:spPr>
        <p:txBody>
          <a:bodyPr anchor="ctr"/>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sz="1800" dirty="0">
                <a:latin typeface="+mj-lt"/>
              </a:rPr>
              <a:t>Create your Microsoft Learn profile </a:t>
            </a:r>
            <a:br>
              <a:rPr lang="en-US" sz="1800" dirty="0">
                <a:latin typeface="+mj-lt"/>
              </a:rPr>
            </a:br>
            <a:r>
              <a:rPr lang="en-US" sz="1800" dirty="0">
                <a:latin typeface="+mj-lt"/>
              </a:rPr>
              <a:t>at </a:t>
            </a:r>
            <a:r>
              <a:rPr lang="en-US" sz="1800" dirty="0">
                <a:solidFill>
                  <a:srgbClr val="2A446F"/>
                </a:solidFill>
                <a:latin typeface="+mj-lt"/>
                <a:hlinkClick r:id="rId4">
                  <a:extLst>
                    <a:ext uri="{A12FA001-AC4F-418D-AE19-62706E023703}">
                      <ahyp:hlinkClr xmlns:ahyp="http://schemas.microsoft.com/office/drawing/2018/hyperlinkcolor" val="tx"/>
                    </a:ext>
                  </a:extLst>
                </a:hlinkClick>
              </a:rPr>
              <a:t>learn.microsoft.com</a:t>
            </a:r>
            <a:endParaRPr lang="en-US" sz="1800" dirty="0">
              <a:solidFill>
                <a:srgbClr val="2A446F"/>
              </a:solidFill>
              <a:latin typeface="+mj-lt"/>
            </a:endParaRPr>
          </a:p>
        </p:txBody>
      </p:sp>
      <p:sp>
        <p:nvSpPr>
          <p:cNvPr id="26" name="Text Placeholder 2">
            <a:extLst>
              <a:ext uri="{FF2B5EF4-FFF2-40B4-BE49-F238E27FC236}">
                <a16:creationId xmlns:a16="http://schemas.microsoft.com/office/drawing/2014/main" id="{5FA6EE8B-E7DC-E3A5-0383-CA443F74FCEE}"/>
              </a:ext>
              <a:ext uri="{C183D7F6-B498-43B3-948B-1728B52AA6E4}">
                <adec:decorative xmlns:adec="http://schemas.microsoft.com/office/drawing/2017/decorative" val="1"/>
              </a:ext>
            </a:extLst>
          </p:cNvPr>
          <p:cNvSpPr txBox="1">
            <a:spLocks/>
          </p:cNvSpPr>
          <p:nvPr/>
        </p:nvSpPr>
        <p:spPr>
          <a:xfrm>
            <a:off x="7713751" y="1435757"/>
            <a:ext cx="3569041" cy="1055402"/>
          </a:xfrm>
          <a:prstGeom prst="rect">
            <a:avLst/>
          </a:prstGeom>
        </p:spPr>
        <p:txBody>
          <a:bodyPr l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1122" dirty="0"/>
          </a:p>
        </p:txBody>
      </p:sp>
      <p:pic>
        <p:nvPicPr>
          <p:cNvPr id="10" name="Picture 9">
            <a:extLst>
              <a:ext uri="{FF2B5EF4-FFF2-40B4-BE49-F238E27FC236}">
                <a16:creationId xmlns:a16="http://schemas.microsoft.com/office/drawing/2014/main" id="{144B548A-EC78-506E-7F99-D22648A968B6}"/>
              </a:ext>
              <a:ext uri="{C183D7F6-B498-43B3-948B-1728B52AA6E4}">
                <adec:decorative xmlns:adec="http://schemas.microsoft.com/office/drawing/2017/decorative" val="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a:stretch/>
        </p:blipFill>
        <p:spPr>
          <a:xfrm>
            <a:off x="7608255" y="2799716"/>
            <a:ext cx="4832195" cy="3947735"/>
          </a:xfrm>
          <a:prstGeom prst="rect">
            <a:avLst/>
          </a:prstGeom>
          <a:noFill/>
          <a:ln w="38100">
            <a:noFill/>
          </a:ln>
          <a:effectLst/>
        </p:spPr>
      </p:pic>
      <p:sp>
        <p:nvSpPr>
          <p:cNvPr id="57" name="Text Placeholder 13">
            <a:extLst>
              <a:ext uri="{FF2B5EF4-FFF2-40B4-BE49-F238E27FC236}">
                <a16:creationId xmlns:a16="http://schemas.microsoft.com/office/drawing/2014/main" id="{1902BDB0-F449-F635-7020-1B2246BBEAEC}"/>
              </a:ext>
              <a:ext uri="{C183D7F6-B498-43B3-948B-1728B52AA6E4}">
                <adec:decorative xmlns:adec="http://schemas.microsoft.com/office/drawing/2017/decorative" val="1"/>
              </a:ext>
            </a:extLst>
          </p:cNvPr>
          <p:cNvSpPr txBox="1">
            <a:spLocks/>
          </p:cNvSpPr>
          <p:nvPr/>
        </p:nvSpPr>
        <p:spPr>
          <a:xfrm>
            <a:off x="596711" y="5703209"/>
            <a:ext cx="4008899" cy="251123"/>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sz="1632">
                <a:solidFill>
                  <a:schemeClr val="bg1"/>
                </a:solidFill>
                <a:latin typeface="+mj-lt"/>
                <a:hlinkClick r:id="rId6">
                  <a:extLst>
                    <a:ext uri="{A12FA001-AC4F-418D-AE19-62706E023703}">
                      <ahyp:hlinkClr xmlns:ahyp="http://schemas.microsoft.com/office/drawing/2018/hyperlinkcolor" val="tx"/>
                    </a:ext>
                  </a:extLst>
                </a:hlinkClick>
              </a:rPr>
              <a:t>www.aka.ms/MyMicrosoftLearnProfile</a:t>
            </a:r>
            <a:endParaRPr lang="en-US" sz="1632">
              <a:solidFill>
                <a:schemeClr val="bg1"/>
              </a:solidFill>
              <a:latin typeface="+mj-lt"/>
            </a:endParaRPr>
          </a:p>
        </p:txBody>
      </p:sp>
      <p:pic>
        <p:nvPicPr>
          <p:cNvPr id="5" name="Picture 4">
            <a:extLst>
              <a:ext uri="{FF2B5EF4-FFF2-40B4-BE49-F238E27FC236}">
                <a16:creationId xmlns:a16="http://schemas.microsoft.com/office/drawing/2014/main" id="{06632F90-8BFB-A457-5B90-5C3445C5B308}"/>
              </a:ext>
              <a:ext uri="{C183D7F6-B498-43B3-948B-1728B52AA6E4}">
                <adec:decorative xmlns:adec="http://schemas.microsoft.com/office/drawing/2017/decorative" val="1"/>
              </a:ext>
            </a:extLst>
          </p:cNvPr>
          <p:cNvPicPr>
            <a:picLocks noChangeAspect="1"/>
          </p:cNvPicPr>
          <p:nvPr/>
        </p:nvPicPr>
        <p:blipFill>
          <a:blip r:embed="rId7"/>
          <a:stretch>
            <a:fillRect/>
          </a:stretch>
        </p:blipFill>
        <p:spPr>
          <a:xfrm>
            <a:off x="10293753" y="3296576"/>
            <a:ext cx="1978076" cy="1515838"/>
          </a:xfrm>
          <a:prstGeom prst="rect">
            <a:avLst/>
          </a:prstGeom>
          <a:ln w="34925">
            <a:noFill/>
          </a:ln>
          <a:effectLst>
            <a:outerShdw blurRad="314198" dist="111760" dir="8040000" algn="ctr" rotWithShape="0">
              <a:srgbClr val="000000">
                <a:alpha val="22000"/>
              </a:srgbClr>
            </a:outerShdw>
          </a:effectLst>
        </p:spPr>
      </p:pic>
      <p:sp>
        <p:nvSpPr>
          <p:cNvPr id="8" name="Arrow: Bent 7">
            <a:extLst>
              <a:ext uri="{FF2B5EF4-FFF2-40B4-BE49-F238E27FC236}">
                <a16:creationId xmlns:a16="http://schemas.microsoft.com/office/drawing/2014/main" id="{024DB499-4361-4308-FC9B-E543A47F6721}"/>
              </a:ext>
              <a:ext uri="{C183D7F6-B498-43B3-948B-1728B52AA6E4}">
                <adec:decorative xmlns:adec="http://schemas.microsoft.com/office/drawing/2017/decorative" val="1"/>
              </a:ext>
            </a:extLst>
          </p:cNvPr>
          <p:cNvSpPr/>
          <p:nvPr/>
        </p:nvSpPr>
        <p:spPr bwMode="auto">
          <a:xfrm rot="5400000">
            <a:off x="10732415" y="1545206"/>
            <a:ext cx="923577" cy="2148319"/>
          </a:xfrm>
          <a:prstGeom prst="bentArrow">
            <a:avLst>
              <a:gd name="adj1" fmla="val 0"/>
              <a:gd name="adj2" fmla="val 0"/>
              <a:gd name="adj3" fmla="val 25000"/>
              <a:gd name="adj4" fmla="val 6314"/>
            </a:avLst>
          </a:prstGeom>
          <a:ln w="25400" cap="rnd">
            <a:solidFill>
              <a:schemeClr val="accent2"/>
            </a:solidFill>
            <a:round/>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IN" sz="2040" err="1">
              <a:solidFill>
                <a:srgbClr val="FFFFFF"/>
              </a:solidFill>
              <a:latin typeface="Segoe UI"/>
              <a:cs typeface="Segoe UI" pitchFamily="34" charset="0"/>
            </a:endParaRPr>
          </a:p>
        </p:txBody>
      </p:sp>
      <p:pic>
        <p:nvPicPr>
          <p:cNvPr id="9" name="Picture 8">
            <a:extLst>
              <a:ext uri="{FF2B5EF4-FFF2-40B4-BE49-F238E27FC236}">
                <a16:creationId xmlns:a16="http://schemas.microsoft.com/office/drawing/2014/main" id="{15887BF4-33EA-A468-090A-94ACB3C77DD7}"/>
              </a:ext>
              <a:ext uri="{C183D7F6-B498-43B3-948B-1728B52AA6E4}">
                <adec:decorative xmlns:adec="http://schemas.microsoft.com/office/drawing/2017/decorative" val="1"/>
              </a:ext>
            </a:extLst>
          </p:cNvPr>
          <p:cNvPicPr>
            <a:picLocks noChangeAspect="1"/>
          </p:cNvPicPr>
          <p:nvPr/>
        </p:nvPicPr>
        <p:blipFill>
          <a:blip r:embed="rId8"/>
          <a:srcRect/>
          <a:stretch/>
        </p:blipFill>
        <p:spPr>
          <a:xfrm rot="5400000">
            <a:off x="12209758" y="2974677"/>
            <a:ext cx="117213" cy="174364"/>
          </a:xfrm>
          <a:prstGeom prst="rect">
            <a:avLst/>
          </a:prstGeom>
        </p:spPr>
      </p:pic>
    </p:spTree>
    <p:extLst>
      <p:ext uri="{BB962C8B-B14F-4D97-AF65-F5344CB8AC3E}">
        <p14:creationId xmlns:p14="http://schemas.microsoft.com/office/powerpoint/2010/main" val="32512922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767E9-DE24-BFC9-0344-C106894F0BBE}"/>
              </a:ext>
            </a:extLst>
          </p:cNvPr>
          <p:cNvSpPr>
            <a:spLocks noGrp="1"/>
          </p:cNvSpPr>
          <p:nvPr>
            <p:ph type="title"/>
          </p:nvPr>
        </p:nvSpPr>
        <p:spPr/>
        <p:txBody>
          <a:bodyPr/>
          <a:lstStyle/>
          <a:p>
            <a:r>
              <a:rPr lang="en-US" sz="2856" dirty="0"/>
              <a:t>Access your course materials</a:t>
            </a:r>
          </a:p>
        </p:txBody>
      </p:sp>
      <p:sp>
        <p:nvSpPr>
          <p:cNvPr id="9" name="Text Placeholder 13">
            <a:extLst>
              <a:ext uri="{FF2B5EF4-FFF2-40B4-BE49-F238E27FC236}">
                <a16:creationId xmlns:a16="http://schemas.microsoft.com/office/drawing/2014/main" id="{E81F08F0-69C3-503F-98FA-49046BF52668}"/>
              </a:ext>
            </a:extLst>
          </p:cNvPr>
          <p:cNvSpPr txBox="1">
            <a:spLocks/>
          </p:cNvSpPr>
          <p:nvPr/>
        </p:nvSpPr>
        <p:spPr>
          <a:xfrm>
            <a:off x="574622" y="1733753"/>
            <a:ext cx="4667334" cy="481660"/>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12"/>
              </a:spcBef>
              <a:buNone/>
            </a:pPr>
            <a:r>
              <a:rPr lang="en-US" sz="1632">
                <a:solidFill>
                  <a:schemeClr val="bg1"/>
                </a:solidFill>
                <a:hlinkClick r:id="rId3">
                  <a:extLst>
                    <a:ext uri="{A12FA001-AC4F-418D-AE19-62706E023703}">
                      <ahyp:hlinkClr xmlns:ahyp="http://schemas.microsoft.com/office/drawing/2018/hyperlinkcolor" val="tx"/>
                    </a:ext>
                  </a:extLst>
                </a:hlinkClick>
              </a:rPr>
              <a:t>Secure storage for Azure Files and Azure Blob Storage - Training | Microsoft Learn</a:t>
            </a:r>
            <a:endParaRPr lang="en-US" sz="1632">
              <a:solidFill>
                <a:schemeClr val="bg1"/>
              </a:solidFill>
              <a:latin typeface="+mj-lt"/>
            </a:endParaRPr>
          </a:p>
        </p:txBody>
      </p:sp>
      <p:sp>
        <p:nvSpPr>
          <p:cNvPr id="11" name="Text Placeholder 61">
            <a:extLst>
              <a:ext uri="{FF2B5EF4-FFF2-40B4-BE49-F238E27FC236}">
                <a16:creationId xmlns:a16="http://schemas.microsoft.com/office/drawing/2014/main" id="{872DF97A-AE97-BEEE-3029-CB3AEFF7028B}"/>
              </a:ext>
            </a:extLst>
          </p:cNvPr>
          <p:cNvSpPr txBox="1">
            <a:spLocks/>
          </p:cNvSpPr>
          <p:nvPr/>
        </p:nvSpPr>
        <p:spPr>
          <a:xfrm>
            <a:off x="7479207" y="2152794"/>
            <a:ext cx="4470029" cy="3477072"/>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spcAft>
                <a:spcPts val="600"/>
              </a:spcAft>
            </a:pPr>
            <a:r>
              <a:rPr lang="en-US" sz="1800" dirty="0">
                <a:solidFill>
                  <a:srgbClr val="000000"/>
                </a:solidFill>
                <a:latin typeface="Segoe UI"/>
              </a:rPr>
              <a:t>We’ll go through this content together and as the course progresses, I will advise you on which modules to review.</a:t>
            </a:r>
          </a:p>
          <a:p>
            <a:pPr>
              <a:spcBef>
                <a:spcPts val="600"/>
              </a:spcBef>
              <a:spcAft>
                <a:spcPts val="600"/>
              </a:spcAft>
            </a:pPr>
            <a:r>
              <a:rPr lang="en-US" sz="1800" dirty="0"/>
              <a:t>You can provide feedback for modules on Microsoft Learn. Use the link at the bottom </a:t>
            </a:r>
            <a:r>
              <a:rPr lang="en-US" sz="1800"/>
              <a:t>of the </a:t>
            </a:r>
            <a:r>
              <a:rPr lang="en-US" sz="1800" dirty="0"/>
              <a:t>page.</a:t>
            </a:r>
          </a:p>
          <a:p>
            <a:pPr>
              <a:spcBef>
                <a:spcPts val="600"/>
              </a:spcBef>
              <a:spcAft>
                <a:spcPts val="600"/>
              </a:spcAft>
            </a:pPr>
            <a:r>
              <a:rPr lang="en-US" sz="1800" dirty="0">
                <a:solidFill>
                  <a:srgbClr val="000000"/>
                </a:solidFill>
                <a:latin typeface="Segoe UI"/>
              </a:rPr>
              <a:t>Detailed lab instructions are included in your lab environment.</a:t>
            </a:r>
            <a:endParaRPr lang="en-US" sz="1800" dirty="0"/>
          </a:p>
        </p:txBody>
      </p:sp>
      <p:sp>
        <p:nvSpPr>
          <p:cNvPr id="8" name="Freeform: Shape 7">
            <a:extLst>
              <a:ext uri="{FF2B5EF4-FFF2-40B4-BE49-F238E27FC236}">
                <a16:creationId xmlns:a16="http://schemas.microsoft.com/office/drawing/2014/main" id="{D827E476-C5F2-1EE3-D528-BABA8D3D86DE}"/>
              </a:ext>
              <a:ext uri="{C183D7F6-B498-43B3-948B-1728B52AA6E4}">
                <adec:decorative xmlns:adec="http://schemas.microsoft.com/office/drawing/2017/decorative" val="1"/>
              </a:ext>
            </a:extLst>
          </p:cNvPr>
          <p:cNvSpPr/>
          <p:nvPr/>
        </p:nvSpPr>
        <p:spPr>
          <a:xfrm>
            <a:off x="0" y="1432199"/>
            <a:ext cx="5921774" cy="772312"/>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gradFill>
            <a:gsLst>
              <a:gs pos="0">
                <a:schemeClr val="accent3"/>
              </a:gs>
              <a:gs pos="100000">
                <a:schemeClr val="accent2"/>
              </a:gs>
            </a:gsLst>
            <a:lin ang="3900000" scaled="0"/>
          </a:gra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597">
              <a:defRPr/>
            </a:pPr>
            <a:r>
              <a:rPr lang="en-US" sz="1836" dirty="0">
                <a:solidFill>
                  <a:schemeClr val="bg1"/>
                </a:solidFill>
                <a:latin typeface="Segoe UI"/>
              </a:rPr>
              <a:t>All course content is available on Microsoft Learn </a:t>
            </a:r>
          </a:p>
        </p:txBody>
      </p:sp>
      <p:sp>
        <p:nvSpPr>
          <p:cNvPr id="10" name="Arrow: Bent 9">
            <a:extLst>
              <a:ext uri="{FF2B5EF4-FFF2-40B4-BE49-F238E27FC236}">
                <a16:creationId xmlns:a16="http://schemas.microsoft.com/office/drawing/2014/main" id="{B56AF5A9-049E-D4E1-241B-A0246FF8C74E}"/>
              </a:ext>
              <a:ext uri="{C183D7F6-B498-43B3-948B-1728B52AA6E4}">
                <adec:decorative xmlns:adec="http://schemas.microsoft.com/office/drawing/2017/decorative" val="1"/>
              </a:ext>
            </a:extLst>
          </p:cNvPr>
          <p:cNvSpPr/>
          <p:nvPr/>
        </p:nvSpPr>
        <p:spPr bwMode="auto">
          <a:xfrm rot="5400000">
            <a:off x="3625621" y="2484125"/>
            <a:ext cx="790630" cy="3853035"/>
          </a:xfrm>
          <a:prstGeom prst="bentArrow">
            <a:avLst>
              <a:gd name="adj1" fmla="val 25000"/>
              <a:gd name="adj2" fmla="val 0"/>
              <a:gd name="adj3" fmla="val 25000"/>
              <a:gd name="adj4" fmla="val 10625"/>
            </a:avLst>
          </a:prstGeom>
          <a:ln w="25400" cap="rnd">
            <a:solidFill>
              <a:schemeClr val="accent2"/>
            </a:solidFill>
            <a:round/>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IN" sz="2040" err="1">
              <a:solidFill>
                <a:srgbClr val="FFFFFF"/>
              </a:solidFill>
              <a:latin typeface="Segoe UI"/>
              <a:cs typeface="Segoe UI" pitchFamily="34" charset="0"/>
            </a:endParaRPr>
          </a:p>
        </p:txBody>
      </p:sp>
      <p:pic>
        <p:nvPicPr>
          <p:cNvPr id="14" name="Picture 13">
            <a:extLst>
              <a:ext uri="{FF2B5EF4-FFF2-40B4-BE49-F238E27FC236}">
                <a16:creationId xmlns:a16="http://schemas.microsoft.com/office/drawing/2014/main" id="{693B8A40-AC34-02A8-B4D3-A0BD25F10703}"/>
              </a:ext>
              <a:ext uri="{C183D7F6-B498-43B3-948B-1728B52AA6E4}">
                <adec:decorative xmlns:adec="http://schemas.microsoft.com/office/drawing/2017/decorative" val="1"/>
              </a:ext>
            </a:extLst>
          </p:cNvPr>
          <p:cNvPicPr>
            <a:picLocks noChangeAspect="1"/>
          </p:cNvPicPr>
          <p:nvPr/>
        </p:nvPicPr>
        <p:blipFill>
          <a:blip r:embed="rId4"/>
          <a:srcRect/>
          <a:stretch/>
        </p:blipFill>
        <p:spPr>
          <a:xfrm rot="5400000">
            <a:off x="5889035" y="4705427"/>
            <a:ext cx="117213" cy="174364"/>
          </a:xfrm>
          <a:prstGeom prst="rect">
            <a:avLst/>
          </a:prstGeom>
        </p:spPr>
      </p:pic>
      <p:pic>
        <p:nvPicPr>
          <p:cNvPr id="19" name="Picture 18">
            <a:extLst>
              <a:ext uri="{FF2B5EF4-FFF2-40B4-BE49-F238E27FC236}">
                <a16:creationId xmlns:a16="http://schemas.microsoft.com/office/drawing/2014/main" id="{9D7FE8B5-81D1-A1B7-B7E1-622F615D9E95}"/>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275939" y="2593730"/>
            <a:ext cx="6597029" cy="3633824"/>
          </a:xfrm>
          <a:prstGeom prst="rect">
            <a:avLst/>
          </a:prstGeom>
        </p:spPr>
      </p:pic>
    </p:spTree>
    <p:extLst>
      <p:ext uri="{BB962C8B-B14F-4D97-AF65-F5344CB8AC3E}">
        <p14:creationId xmlns:p14="http://schemas.microsoft.com/office/powerpoint/2010/main" val="150935757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94B7363C-E11A-7773-FEC4-37C7BE727FF7}"/>
              </a:ext>
              <a:ext uri="{C183D7F6-B498-43B3-948B-1728B52AA6E4}">
                <adec:decorative xmlns:adec="http://schemas.microsoft.com/office/drawing/2017/decorative" val="1"/>
              </a:ext>
            </a:extLst>
          </p:cNvPr>
          <p:cNvSpPr/>
          <p:nvPr/>
        </p:nvSpPr>
        <p:spPr bwMode="auto">
          <a:xfrm flipV="1">
            <a:off x="880" y="2877146"/>
            <a:ext cx="12434711" cy="4117378"/>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defTabSz="951028" fontAlgn="base">
              <a:spcBef>
                <a:spcPct val="0"/>
              </a:spcBef>
              <a:spcAft>
                <a:spcPct val="0"/>
              </a:spcAft>
            </a:pPr>
            <a:endParaRPr lang="en-US" sz="2040">
              <a:solidFill>
                <a:srgbClr val="FFFFFF"/>
              </a:solidFill>
              <a:ea typeface="Segoe UI" pitchFamily="34" charset="0"/>
              <a:cs typeface="Segoe UI" pitchFamily="34" charset="0"/>
            </a:endParaRPr>
          </a:p>
        </p:txBody>
      </p:sp>
      <p:sp>
        <p:nvSpPr>
          <p:cNvPr id="13" name="Freeform: Shape 12">
            <a:extLst>
              <a:ext uri="{FF2B5EF4-FFF2-40B4-BE49-F238E27FC236}">
                <a16:creationId xmlns:a16="http://schemas.microsoft.com/office/drawing/2014/main" id="{15FD8D32-1F5A-71CD-0EA0-111FE0F75A22}"/>
              </a:ext>
              <a:ext uri="{C183D7F6-B498-43B3-948B-1728B52AA6E4}">
                <adec:decorative xmlns:adec="http://schemas.microsoft.com/office/drawing/2017/decorative" val="1"/>
              </a:ext>
            </a:extLst>
          </p:cNvPr>
          <p:cNvSpPr/>
          <p:nvPr/>
        </p:nvSpPr>
        <p:spPr>
          <a:xfrm flipH="1">
            <a:off x="7921285" y="2409486"/>
            <a:ext cx="4039011" cy="570864"/>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solidFill>
            <a:schemeClr val="bg1"/>
          </a:soli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597">
              <a:defRPr/>
            </a:pPr>
            <a:r>
              <a:rPr lang="en-US" sz="2000" dirty="0">
                <a:solidFill>
                  <a:schemeClr val="tx1"/>
                </a:solidFill>
                <a:latin typeface="+mj-lt"/>
                <a:hlinkClick r:id="rId2">
                  <a:extLst>
                    <a:ext uri="{A12FA001-AC4F-418D-AE19-62706E023703}">
                      <ahyp:hlinkClr xmlns:ahyp="http://schemas.microsoft.com/office/drawing/2018/hyperlinkcolor" val="tx"/>
                    </a:ext>
                  </a:extLst>
                </a:hlinkClick>
              </a:rPr>
              <a:t>aka.ms/</a:t>
            </a:r>
            <a:r>
              <a:rPr lang="en-US" sz="2000" dirty="0" err="1">
                <a:solidFill>
                  <a:schemeClr val="tx1"/>
                </a:solidFill>
                <a:latin typeface="+mj-lt"/>
                <a:hlinkClick r:id="rId2">
                  <a:extLst>
                    <a:ext uri="{A12FA001-AC4F-418D-AE19-62706E023703}">
                      <ahyp:hlinkClr xmlns:ahyp="http://schemas.microsoft.com/office/drawing/2018/hyperlinkcolor" val="tx"/>
                    </a:ext>
                  </a:extLst>
                </a:hlinkClick>
              </a:rPr>
              <a:t>MyMicrosoftLearnProfile</a:t>
            </a:r>
            <a:r>
              <a:rPr lang="en-US" sz="2000" dirty="0">
                <a:solidFill>
                  <a:schemeClr val="tx1"/>
                </a:solidFill>
                <a:latin typeface="+mj-lt"/>
                <a:hlinkClick r:id="rId2">
                  <a:extLst>
                    <a:ext uri="{A12FA001-AC4F-418D-AE19-62706E023703}">
                      <ahyp:hlinkClr xmlns:ahyp="http://schemas.microsoft.com/office/drawing/2018/hyperlinkcolor" val="tx"/>
                    </a:ext>
                  </a:extLst>
                </a:hlinkClick>
              </a:rPr>
              <a:t> </a:t>
            </a:r>
            <a:endParaRPr lang="en-US" sz="2000" dirty="0">
              <a:solidFill>
                <a:schemeClr val="tx1"/>
              </a:solidFill>
              <a:latin typeface="+mj-lt"/>
            </a:endParaRPr>
          </a:p>
        </p:txBody>
      </p:sp>
      <p:sp>
        <p:nvSpPr>
          <p:cNvPr id="2" name="Title 1">
            <a:extLst>
              <a:ext uri="{FF2B5EF4-FFF2-40B4-BE49-F238E27FC236}">
                <a16:creationId xmlns:a16="http://schemas.microsoft.com/office/drawing/2014/main" id="{8E5767E9-DE24-BFC9-0344-C106894F0BBE}"/>
              </a:ext>
            </a:extLst>
          </p:cNvPr>
          <p:cNvSpPr>
            <a:spLocks noGrp="1"/>
          </p:cNvSpPr>
          <p:nvPr>
            <p:ph type="title"/>
          </p:nvPr>
        </p:nvSpPr>
        <p:spPr/>
        <p:txBody>
          <a:bodyPr/>
          <a:lstStyle/>
          <a:p>
            <a:r>
              <a:rPr lang="en-US" sz="2856" dirty="0"/>
              <a:t>Celebrate your accomplishments and feel empowered</a:t>
            </a:r>
          </a:p>
        </p:txBody>
      </p:sp>
      <p:sp>
        <p:nvSpPr>
          <p:cNvPr id="6" name="Text Placeholder 2">
            <a:extLst>
              <a:ext uri="{FF2B5EF4-FFF2-40B4-BE49-F238E27FC236}">
                <a16:creationId xmlns:a16="http://schemas.microsoft.com/office/drawing/2014/main" id="{4044A96B-6E8F-0626-1F15-2DB8E0B8E052}"/>
              </a:ext>
            </a:extLst>
          </p:cNvPr>
          <p:cNvSpPr txBox="1">
            <a:spLocks/>
          </p:cNvSpPr>
          <p:nvPr/>
        </p:nvSpPr>
        <p:spPr>
          <a:xfrm>
            <a:off x="594822" y="1833212"/>
            <a:ext cx="4826816" cy="576274"/>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51304">
              <a:defRPr/>
            </a:pPr>
            <a:r>
              <a:rPr lang="en-US" sz="1836">
                <a:solidFill>
                  <a:srgbClr val="000000"/>
                </a:solidFill>
                <a:latin typeface="Segoe UI"/>
              </a:rPr>
              <a:t>Get your achievement recognized and earn your badge for completing this course</a:t>
            </a:r>
          </a:p>
        </p:txBody>
      </p:sp>
      <p:sp>
        <p:nvSpPr>
          <p:cNvPr id="62" name="Text Placeholder 61">
            <a:extLst>
              <a:ext uri="{FF2B5EF4-FFF2-40B4-BE49-F238E27FC236}">
                <a16:creationId xmlns:a16="http://schemas.microsoft.com/office/drawing/2014/main" id="{1447741B-AB45-5A20-3A15-0160B652B2DB}"/>
              </a:ext>
            </a:extLst>
          </p:cNvPr>
          <p:cNvSpPr>
            <a:spLocks noGrp="1"/>
          </p:cNvSpPr>
          <p:nvPr>
            <p:ph type="body" sz="quarter" idx="4294967295"/>
          </p:nvPr>
        </p:nvSpPr>
        <p:spPr>
          <a:xfrm>
            <a:off x="7743825" y="3257550"/>
            <a:ext cx="4692650" cy="2155825"/>
          </a:xfrm>
        </p:spPr>
        <p:txBody>
          <a:bodyPr anchor="ctr"/>
          <a:lstStyle/>
          <a:p>
            <a:pPr marL="349724" indent="-349724">
              <a:buFont typeface="+mj-lt"/>
              <a:buAutoNum type="arabicPeriod"/>
            </a:pPr>
            <a:r>
              <a:rPr lang="en-US" sz="1600" spc="0" dirty="0">
                <a:latin typeface="Segoe UI"/>
                <a:cs typeface="Segoe UI" panose="020B0502040204020203" pitchFamily="34" charset="0"/>
              </a:rPr>
              <a:t>Go to </a:t>
            </a:r>
            <a:r>
              <a:rPr lang="en-US" sz="1600" b="1" spc="0" dirty="0">
                <a:latin typeface="Segoe UI"/>
                <a:cs typeface="Segoe UI" panose="020B0502040204020203" pitchFamily="34" charset="0"/>
              </a:rPr>
              <a:t>Achievements</a:t>
            </a:r>
            <a:r>
              <a:rPr lang="en-US" sz="1600" spc="0" dirty="0">
                <a:latin typeface="Segoe UI"/>
                <a:cs typeface="Segoe UI" panose="020B0502040204020203" pitchFamily="34" charset="0"/>
              </a:rPr>
              <a:t> on your Microsoft Learn profile</a:t>
            </a:r>
          </a:p>
          <a:p>
            <a:pPr marL="349724" indent="-349724">
              <a:buFont typeface="+mj-lt"/>
              <a:buAutoNum type="arabicPeriod"/>
            </a:pPr>
            <a:r>
              <a:rPr lang="en-US" sz="1600" spc="0" dirty="0">
                <a:latin typeface="Segoe UI"/>
                <a:cs typeface="Segoe UI" panose="020B0502040204020203" pitchFamily="34" charset="0"/>
              </a:rPr>
              <a:t>Redeem the code provided by your trainer</a:t>
            </a:r>
          </a:p>
          <a:p>
            <a:pPr marL="349724" indent="-349724">
              <a:buFont typeface="+mj-lt"/>
              <a:buAutoNum type="arabicPeriod"/>
            </a:pPr>
            <a:r>
              <a:rPr lang="en-US" sz="1600" spc="0" dirty="0">
                <a:latin typeface="Segoe UI"/>
                <a:cs typeface="Segoe UI" panose="020B0502040204020203" pitchFamily="34" charset="0"/>
              </a:rPr>
              <a:t>Find your new badge </a:t>
            </a:r>
            <a:r>
              <a:rPr lang="en-US" sz="1600" b="1" spc="0" dirty="0">
                <a:latin typeface="Segoe UI"/>
                <a:cs typeface="Segoe UI" panose="020B0502040204020203" pitchFamily="34" charset="0"/>
              </a:rPr>
              <a:t>on Modules, Courses &amp; More</a:t>
            </a:r>
          </a:p>
          <a:p>
            <a:pPr marL="349724" indent="-349724">
              <a:buFont typeface="+mj-lt"/>
              <a:buAutoNum type="arabicPeriod"/>
            </a:pPr>
            <a:r>
              <a:rPr lang="en-US" sz="1600" spc="0" dirty="0">
                <a:latin typeface="Segoe UI"/>
                <a:cs typeface="Segoe UI" panose="020B0502040204020203" pitchFamily="34" charset="0"/>
              </a:rPr>
              <a:t>Share your new achievement with your professional network. You can also download and print your certificate.</a:t>
            </a:r>
          </a:p>
        </p:txBody>
      </p:sp>
      <p:grpSp>
        <p:nvGrpSpPr>
          <p:cNvPr id="19" name="Group 18">
            <a:extLst>
              <a:ext uri="{FF2B5EF4-FFF2-40B4-BE49-F238E27FC236}">
                <a16:creationId xmlns:a16="http://schemas.microsoft.com/office/drawing/2014/main" id="{58E532ED-A6EA-9B86-5DB0-AE5BB46F141E}"/>
              </a:ext>
              <a:ext uri="{C183D7F6-B498-43B3-948B-1728B52AA6E4}">
                <adec:decorative xmlns:adec="http://schemas.microsoft.com/office/drawing/2017/decorative" val="1"/>
              </a:ext>
            </a:extLst>
          </p:cNvPr>
          <p:cNvGrpSpPr/>
          <p:nvPr/>
        </p:nvGrpSpPr>
        <p:grpSpPr>
          <a:xfrm>
            <a:off x="592834" y="3159293"/>
            <a:ext cx="6091704" cy="2958874"/>
            <a:chOff x="580398" y="3097628"/>
            <a:chExt cx="5972801" cy="2901120"/>
          </a:xfrm>
        </p:grpSpPr>
        <p:grpSp>
          <p:nvGrpSpPr>
            <p:cNvPr id="3" name="Group 2">
              <a:extLst>
                <a:ext uri="{FF2B5EF4-FFF2-40B4-BE49-F238E27FC236}">
                  <a16:creationId xmlns:a16="http://schemas.microsoft.com/office/drawing/2014/main" id="{BA182491-B907-99A4-0486-B6A6F6C82421}"/>
                </a:ext>
                <a:ext uri="{C183D7F6-B498-43B3-948B-1728B52AA6E4}">
                  <adec:decorative xmlns:adec="http://schemas.microsoft.com/office/drawing/2017/decorative" val="1"/>
                </a:ext>
              </a:extLst>
            </p:cNvPr>
            <p:cNvGrpSpPr/>
            <p:nvPr/>
          </p:nvGrpSpPr>
          <p:grpSpPr>
            <a:xfrm>
              <a:off x="580398" y="3097628"/>
              <a:ext cx="5972801" cy="2901120"/>
              <a:chOff x="588263" y="2767793"/>
              <a:chExt cx="3336599" cy="3502380"/>
            </a:xfrm>
          </p:grpSpPr>
          <p:sp>
            <p:nvSpPr>
              <p:cNvPr id="14" name="Rectangle: Rounded Corners 13">
                <a:extLst>
                  <a:ext uri="{FF2B5EF4-FFF2-40B4-BE49-F238E27FC236}">
                    <a16:creationId xmlns:a16="http://schemas.microsoft.com/office/drawing/2014/main" id="{727273A2-8ED9-89CE-F996-0FFF2A7BB31C}"/>
                  </a:ext>
                </a:extLst>
              </p:cNvPr>
              <p:cNvSpPr/>
              <p:nvPr/>
            </p:nvSpPr>
            <p:spPr>
              <a:xfrm>
                <a:off x="588263" y="2767793"/>
                <a:ext cx="3336599" cy="3502380"/>
              </a:xfrm>
              <a:prstGeom prst="roundRect">
                <a:avLst>
                  <a:gd name="adj" fmla="val 11300"/>
                </a:avLst>
              </a:prstGeom>
              <a:solidFill>
                <a:srgbClr val="E8E6DF"/>
              </a:solidFill>
              <a:ln>
                <a:noFill/>
              </a:ln>
              <a:effectLst>
                <a:outerShdw blurRad="1905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279781" rIns="279781" bIns="93260" rtlCol="0" anchor="t"/>
              <a:lstStyle/>
              <a:p>
                <a:pPr defTabSz="932597">
                  <a:defRPr/>
                </a:pPr>
                <a:endParaRPr lang="en-IN" sz="1632">
                  <a:solidFill>
                    <a:srgbClr val="FFFFFF"/>
                  </a:solidFill>
                  <a:latin typeface="Segoe UI"/>
                </a:endParaRPr>
              </a:p>
            </p:txBody>
          </p:sp>
          <p:sp>
            <p:nvSpPr>
              <p:cNvPr id="15" name="Rounded Rectangle 3_1">
                <a:extLst>
                  <a:ext uri="{FF2B5EF4-FFF2-40B4-BE49-F238E27FC236}">
                    <a16:creationId xmlns:a16="http://schemas.microsoft.com/office/drawing/2014/main" id="{045820DA-52B0-14BE-A31B-1E971D4C3B93}"/>
                  </a:ext>
                </a:extLst>
              </p:cNvPr>
              <p:cNvSpPr/>
              <p:nvPr/>
            </p:nvSpPr>
            <p:spPr>
              <a:xfrm>
                <a:off x="588263" y="2767793"/>
                <a:ext cx="3336599" cy="3502380"/>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6521" tIns="279781" rIns="279781" bIns="186521" rtlCol="0" anchor="t"/>
              <a:lstStyle/>
              <a:p>
                <a:pPr marL="139889" indent="-139889" defTabSz="951304">
                  <a:spcBef>
                    <a:spcPct val="20000"/>
                  </a:spcBef>
                  <a:buSzPct val="90000"/>
                  <a:buFont typeface="Arial" panose="020B0604020202020204" pitchFamily="34" charset="0"/>
                  <a:buChar char="•"/>
                  <a:defRPr/>
                </a:pPr>
                <a:endParaRPr lang="en-US" sz="1632">
                  <a:solidFill>
                    <a:schemeClr val="tx1"/>
                  </a:solidFill>
                  <a:cs typeface="Segoe UI" panose="020B0502040204020203" pitchFamily="34" charset="0"/>
                </a:endParaRPr>
              </a:p>
            </p:txBody>
          </p:sp>
        </p:grpSp>
        <p:grpSp>
          <p:nvGrpSpPr>
            <p:cNvPr id="17" name="Group 16">
              <a:extLst>
                <a:ext uri="{FF2B5EF4-FFF2-40B4-BE49-F238E27FC236}">
                  <a16:creationId xmlns:a16="http://schemas.microsoft.com/office/drawing/2014/main" id="{4D832F0C-900B-9F8C-982E-5A0EBFD53CBB}"/>
                </a:ext>
              </a:extLst>
            </p:cNvPr>
            <p:cNvGrpSpPr/>
            <p:nvPr/>
          </p:nvGrpSpPr>
          <p:grpSpPr>
            <a:xfrm>
              <a:off x="779967" y="3194563"/>
              <a:ext cx="5573662" cy="2707249"/>
              <a:chOff x="571933" y="3168333"/>
              <a:chExt cx="5728856" cy="2782630"/>
            </a:xfrm>
          </p:grpSpPr>
          <p:pic>
            <p:nvPicPr>
              <p:cNvPr id="4" name="Picture 3" descr="Microsoft Learn profile screenshot">
                <a:extLst>
                  <a:ext uri="{FF2B5EF4-FFF2-40B4-BE49-F238E27FC236}">
                    <a16:creationId xmlns:a16="http://schemas.microsoft.com/office/drawing/2014/main" id="{46E566C1-A420-9522-9D23-D52FD114144A}"/>
                  </a:ext>
                </a:extLst>
              </p:cNvPr>
              <p:cNvPicPr>
                <a:picLocks noChangeAspect="1"/>
              </p:cNvPicPr>
              <p:nvPr/>
            </p:nvPicPr>
            <p:blipFill rotWithShape="1">
              <a:blip r:embed="rId3"/>
              <a:srcRect r="33139"/>
              <a:stretch/>
            </p:blipFill>
            <p:spPr>
              <a:xfrm>
                <a:off x="571933" y="3168333"/>
                <a:ext cx="5728856" cy="2782630"/>
              </a:xfrm>
              <a:prstGeom prst="rect">
                <a:avLst/>
              </a:prstGeom>
            </p:spPr>
          </p:pic>
          <p:sp>
            <p:nvSpPr>
              <p:cNvPr id="5" name="Rectangle: Rounded Corners 4">
                <a:extLst>
                  <a:ext uri="{FF2B5EF4-FFF2-40B4-BE49-F238E27FC236}">
                    <a16:creationId xmlns:a16="http://schemas.microsoft.com/office/drawing/2014/main" id="{9A738214-77A9-7615-29EA-1E6C3D2AA248}"/>
                  </a:ext>
                  <a:ext uri="{C183D7F6-B498-43B3-948B-1728B52AA6E4}">
                    <adec:decorative xmlns:adec="http://schemas.microsoft.com/office/drawing/2017/decorative" val="1"/>
                  </a:ext>
                </a:extLst>
              </p:cNvPr>
              <p:cNvSpPr/>
              <p:nvPr/>
            </p:nvSpPr>
            <p:spPr bwMode="auto">
              <a:xfrm>
                <a:off x="631391" y="4921855"/>
                <a:ext cx="1324409"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3260" bIns="0" numCol="1" spcCol="0" rtlCol="0" fromWordArt="0" anchor="ctr" anchorCtr="0" forceAA="0" compatLnSpc="1">
                <a:prstTxWarp prst="textNoShape">
                  <a:avLst/>
                </a:prstTxWarp>
                <a:noAutofit/>
              </a:bodyPr>
              <a:lstStyle/>
              <a:p>
                <a:pPr algn="r" defTabSz="951028" fontAlgn="base">
                  <a:lnSpc>
                    <a:spcPct val="90000"/>
                  </a:lnSpc>
                  <a:spcBef>
                    <a:spcPct val="0"/>
                  </a:spcBef>
                  <a:spcAft>
                    <a:spcPct val="0"/>
                  </a:spcAft>
                </a:pPr>
                <a:endParaRPr lang="en-US" sz="1428">
                  <a:solidFill>
                    <a:srgbClr val="FF0000"/>
                  </a:solidFill>
                  <a:cs typeface="Segoe UI" pitchFamily="34" charset="0"/>
                </a:endParaRPr>
              </a:p>
            </p:txBody>
          </p:sp>
          <p:sp>
            <p:nvSpPr>
              <p:cNvPr id="7" name="Rectangle: Rounded Corners 6">
                <a:extLst>
                  <a:ext uri="{FF2B5EF4-FFF2-40B4-BE49-F238E27FC236}">
                    <a16:creationId xmlns:a16="http://schemas.microsoft.com/office/drawing/2014/main" id="{33E5C2C6-1D5F-B8EC-51D3-5AC268D660B4}"/>
                  </a:ext>
                  <a:ext uri="{C183D7F6-B498-43B3-948B-1728B52AA6E4}">
                    <adec:decorative xmlns:adec="http://schemas.microsoft.com/office/drawing/2017/decorative" val="1"/>
                  </a:ext>
                </a:extLst>
              </p:cNvPr>
              <p:cNvSpPr/>
              <p:nvPr/>
            </p:nvSpPr>
            <p:spPr bwMode="auto">
              <a:xfrm>
                <a:off x="3453997" y="3506425"/>
                <a:ext cx="2478347"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3260" bIns="0" numCol="1" spcCol="0" rtlCol="0" fromWordArt="0" anchor="ctr" anchorCtr="0" forceAA="0" compatLnSpc="1">
                <a:prstTxWarp prst="textNoShape">
                  <a:avLst/>
                </a:prstTxWarp>
                <a:noAutofit/>
              </a:bodyPr>
              <a:lstStyle/>
              <a:p>
                <a:pPr algn="r" defTabSz="951028" fontAlgn="base">
                  <a:lnSpc>
                    <a:spcPct val="90000"/>
                  </a:lnSpc>
                  <a:spcBef>
                    <a:spcPct val="0"/>
                  </a:spcBef>
                  <a:spcAft>
                    <a:spcPct val="0"/>
                  </a:spcAft>
                </a:pPr>
                <a:endParaRPr lang="en-US" sz="1428">
                  <a:solidFill>
                    <a:srgbClr val="FF0000"/>
                  </a:solidFill>
                  <a:cs typeface="Segoe UI" pitchFamily="34" charset="0"/>
                </a:endParaRPr>
              </a:p>
            </p:txBody>
          </p:sp>
          <p:sp>
            <p:nvSpPr>
              <p:cNvPr id="8" name="Rectangle: Rounded Corners 7">
                <a:extLst>
                  <a:ext uri="{FF2B5EF4-FFF2-40B4-BE49-F238E27FC236}">
                    <a16:creationId xmlns:a16="http://schemas.microsoft.com/office/drawing/2014/main" id="{FD180EDD-3624-7FF2-B010-598E452B8480}"/>
                  </a:ext>
                  <a:ext uri="{C183D7F6-B498-43B3-948B-1728B52AA6E4}">
                    <adec:decorative xmlns:adec="http://schemas.microsoft.com/office/drawing/2017/decorative" val="1"/>
                  </a:ext>
                </a:extLst>
              </p:cNvPr>
              <p:cNvSpPr/>
              <p:nvPr/>
            </p:nvSpPr>
            <p:spPr bwMode="auto">
              <a:xfrm>
                <a:off x="3453997" y="4036980"/>
                <a:ext cx="2184180"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3260" bIns="0" numCol="1" spcCol="0" rtlCol="0" fromWordArt="0" anchor="ctr" anchorCtr="0" forceAA="0" compatLnSpc="1">
                <a:prstTxWarp prst="textNoShape">
                  <a:avLst/>
                </a:prstTxWarp>
                <a:noAutofit/>
              </a:bodyPr>
              <a:lstStyle/>
              <a:p>
                <a:pPr algn="r" defTabSz="951028" fontAlgn="base">
                  <a:lnSpc>
                    <a:spcPct val="90000"/>
                  </a:lnSpc>
                  <a:spcBef>
                    <a:spcPct val="0"/>
                  </a:spcBef>
                  <a:spcAft>
                    <a:spcPct val="0"/>
                  </a:spcAft>
                </a:pPr>
                <a:endParaRPr lang="en-US" sz="1428">
                  <a:solidFill>
                    <a:srgbClr val="FF0000"/>
                  </a:solidFill>
                  <a:cs typeface="Segoe UI" pitchFamily="34" charset="0"/>
                </a:endParaRPr>
              </a:p>
            </p:txBody>
          </p:sp>
          <p:sp>
            <p:nvSpPr>
              <p:cNvPr id="9" name="Rectangle: Rounded Corners 8">
                <a:extLst>
                  <a:ext uri="{FF2B5EF4-FFF2-40B4-BE49-F238E27FC236}">
                    <a16:creationId xmlns:a16="http://schemas.microsoft.com/office/drawing/2014/main" id="{B66D746A-BC25-1816-8BD3-91D29C9D8F8F}"/>
                  </a:ext>
                  <a:ext uri="{C183D7F6-B498-43B3-948B-1728B52AA6E4}">
                    <adec:decorative xmlns:adec="http://schemas.microsoft.com/office/drawing/2017/decorative" val="1"/>
                  </a:ext>
                </a:extLst>
              </p:cNvPr>
              <p:cNvSpPr/>
              <p:nvPr/>
            </p:nvSpPr>
            <p:spPr bwMode="auto">
              <a:xfrm>
                <a:off x="5441182" y="4559648"/>
                <a:ext cx="720255"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3260" bIns="0" numCol="1" spcCol="0" rtlCol="0" fromWordArt="0" anchor="ctr" anchorCtr="0" forceAA="0" compatLnSpc="1">
                <a:prstTxWarp prst="textNoShape">
                  <a:avLst/>
                </a:prstTxWarp>
                <a:noAutofit/>
              </a:bodyPr>
              <a:lstStyle/>
              <a:p>
                <a:pPr algn="r" defTabSz="951028" fontAlgn="base">
                  <a:lnSpc>
                    <a:spcPct val="90000"/>
                  </a:lnSpc>
                  <a:spcBef>
                    <a:spcPct val="0"/>
                  </a:spcBef>
                  <a:spcAft>
                    <a:spcPct val="0"/>
                  </a:spcAft>
                </a:pPr>
                <a:endParaRPr lang="en-US" sz="1428">
                  <a:solidFill>
                    <a:srgbClr val="FF0000"/>
                  </a:solidFill>
                  <a:ea typeface="Segoe UI" pitchFamily="34" charset="0"/>
                  <a:cs typeface="Segoe UI" pitchFamily="34" charset="0"/>
                </a:endParaRPr>
              </a:p>
            </p:txBody>
          </p:sp>
          <p:sp>
            <p:nvSpPr>
              <p:cNvPr id="10" name="Oval 9">
                <a:extLst>
                  <a:ext uri="{FF2B5EF4-FFF2-40B4-BE49-F238E27FC236}">
                    <a16:creationId xmlns:a16="http://schemas.microsoft.com/office/drawing/2014/main" id="{87B88ACB-1052-88B4-6148-93F1FB3C8E98}"/>
                  </a:ext>
                </a:extLst>
              </p:cNvPr>
              <p:cNvSpPr/>
              <p:nvPr/>
            </p:nvSpPr>
            <p:spPr bwMode="auto">
              <a:xfrm>
                <a:off x="1833972" y="4800461"/>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071">
                    <a:gradFill>
                      <a:gsLst>
                        <a:gs pos="0">
                          <a:srgbClr val="FFFFFF"/>
                        </a:gs>
                        <a:gs pos="100000">
                          <a:srgbClr val="FFFFFF"/>
                        </a:gs>
                      </a:gsLst>
                      <a:lin ang="5400000" scaled="0"/>
                    </a:gradFill>
                    <a:latin typeface="+mj-lt"/>
                    <a:ea typeface="Segoe UI" pitchFamily="34" charset="0"/>
                    <a:cs typeface="Segoe UI" pitchFamily="34" charset="0"/>
                  </a:rPr>
                  <a:t>1</a:t>
                </a:r>
              </a:p>
            </p:txBody>
          </p:sp>
          <p:sp>
            <p:nvSpPr>
              <p:cNvPr id="11" name="Oval 10">
                <a:extLst>
                  <a:ext uri="{FF2B5EF4-FFF2-40B4-BE49-F238E27FC236}">
                    <a16:creationId xmlns:a16="http://schemas.microsoft.com/office/drawing/2014/main" id="{27D90B22-02AA-0FFE-65EF-D97DCCCEF057}"/>
                  </a:ext>
                </a:extLst>
              </p:cNvPr>
              <p:cNvSpPr/>
              <p:nvPr/>
            </p:nvSpPr>
            <p:spPr bwMode="auto">
              <a:xfrm>
                <a:off x="5815113" y="3375965"/>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071">
                    <a:gradFill>
                      <a:gsLst>
                        <a:gs pos="0">
                          <a:srgbClr val="FFFFFF"/>
                        </a:gs>
                        <a:gs pos="100000">
                          <a:srgbClr val="FFFFFF"/>
                        </a:gs>
                      </a:gsLst>
                      <a:lin ang="5400000" scaled="0"/>
                    </a:gradFill>
                    <a:latin typeface="+mj-lt"/>
                    <a:ea typeface="Segoe UI" pitchFamily="34" charset="0"/>
                    <a:cs typeface="Segoe UI" pitchFamily="34" charset="0"/>
                  </a:rPr>
                  <a:t>2</a:t>
                </a:r>
              </a:p>
            </p:txBody>
          </p:sp>
          <p:sp>
            <p:nvSpPr>
              <p:cNvPr id="12" name="Oval 11">
                <a:extLst>
                  <a:ext uri="{FF2B5EF4-FFF2-40B4-BE49-F238E27FC236}">
                    <a16:creationId xmlns:a16="http://schemas.microsoft.com/office/drawing/2014/main" id="{71E03262-9DD0-758A-9DE1-95BF5DE32816}"/>
                  </a:ext>
                </a:extLst>
              </p:cNvPr>
              <p:cNvSpPr/>
              <p:nvPr/>
            </p:nvSpPr>
            <p:spPr bwMode="auto">
              <a:xfrm>
                <a:off x="5516783" y="3934369"/>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071">
                    <a:gradFill>
                      <a:gsLst>
                        <a:gs pos="0">
                          <a:srgbClr val="FFFFFF"/>
                        </a:gs>
                        <a:gs pos="100000">
                          <a:srgbClr val="FFFFFF"/>
                        </a:gs>
                      </a:gsLst>
                      <a:lin ang="5400000" scaled="0"/>
                    </a:gradFill>
                    <a:latin typeface="+mj-lt"/>
                    <a:ea typeface="Segoe UI" pitchFamily="34" charset="0"/>
                    <a:cs typeface="Segoe UI" pitchFamily="34" charset="0"/>
                  </a:rPr>
                  <a:t>3</a:t>
                </a:r>
              </a:p>
            </p:txBody>
          </p:sp>
          <p:sp>
            <p:nvSpPr>
              <p:cNvPr id="16" name="Oval 15">
                <a:extLst>
                  <a:ext uri="{FF2B5EF4-FFF2-40B4-BE49-F238E27FC236}">
                    <a16:creationId xmlns:a16="http://schemas.microsoft.com/office/drawing/2014/main" id="{E6A76F77-1704-1114-6ECB-4E7A8A9D18E5}"/>
                  </a:ext>
                </a:extLst>
              </p:cNvPr>
              <p:cNvSpPr/>
              <p:nvPr/>
            </p:nvSpPr>
            <p:spPr bwMode="auto">
              <a:xfrm>
                <a:off x="6029425" y="4456633"/>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51028" fontAlgn="base">
                  <a:spcBef>
                    <a:spcPct val="0"/>
                  </a:spcBef>
                  <a:spcAft>
                    <a:spcPct val="0"/>
                  </a:spcAft>
                </a:pPr>
                <a:r>
                  <a:rPr lang="en-US" sz="1071">
                    <a:gradFill>
                      <a:gsLst>
                        <a:gs pos="0">
                          <a:srgbClr val="FFFFFF"/>
                        </a:gs>
                        <a:gs pos="100000">
                          <a:srgbClr val="FFFFFF"/>
                        </a:gs>
                      </a:gsLst>
                      <a:lin ang="5400000" scaled="0"/>
                    </a:gradFill>
                    <a:latin typeface="+mj-lt"/>
                    <a:ea typeface="Segoe UI" pitchFamily="34" charset="0"/>
                    <a:cs typeface="Segoe UI" pitchFamily="34" charset="0"/>
                  </a:rPr>
                  <a:t>4</a:t>
                </a:r>
              </a:p>
            </p:txBody>
          </p:sp>
        </p:grpSp>
      </p:grpSp>
    </p:spTree>
    <p:extLst>
      <p:ext uri="{BB962C8B-B14F-4D97-AF65-F5344CB8AC3E}">
        <p14:creationId xmlns:p14="http://schemas.microsoft.com/office/powerpoint/2010/main" val="833209215"/>
      </p:ext>
    </p:extLst>
  </p:cSld>
  <p:clrMapOvr>
    <a:masterClrMapping/>
  </p:clrMapOvr>
  <p:transition>
    <p:fade/>
  </p:transition>
</p:sld>
</file>

<file path=ppt/theme/theme1.xml><?xml version="1.0" encoding="utf-8"?>
<a:theme xmlns:a="http://schemas.openxmlformats.org/drawingml/2006/main" name="Azure 1">
  <a:themeElements>
    <a:clrScheme name="Custom 3">
      <a:dk1>
        <a:srgbClr val="000000"/>
      </a:dk1>
      <a:lt1>
        <a:srgbClr val="FFFFFF"/>
      </a:lt1>
      <a:dk2>
        <a:srgbClr val="0078D3"/>
      </a:dk2>
      <a:lt2>
        <a:srgbClr val="FFFFFF"/>
      </a:lt2>
      <a:accent1>
        <a:srgbClr val="EBEBEB"/>
      </a:accent1>
      <a:accent2>
        <a:srgbClr val="75757A"/>
      </a:accent2>
      <a:accent3>
        <a:srgbClr val="000041"/>
      </a:accent3>
      <a:accent4>
        <a:srgbClr val="0078D3"/>
      </a:accent4>
      <a:accent5>
        <a:srgbClr val="50E6FF"/>
      </a:accent5>
      <a:accent6>
        <a:srgbClr val="EBEBEB"/>
      </a:accent6>
      <a:hlink>
        <a:srgbClr val="0078D4"/>
      </a:hlink>
      <a:folHlink>
        <a:srgbClr val="0078D4"/>
      </a:folHlink>
    </a:clrScheme>
    <a:fontScheme name="Dynamics 36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ATT_Azure_PowerPoint_Template_Dec19" id="{4D812253-AE16-49B7-9E8B-E155C396F1B1}" vid="{CDFF03D5-E879-4992-95FD-25D14F5B9F5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29163849240324E9E04492C11FECC70" ma:contentTypeVersion="22" ma:contentTypeDescription="Create a new document." ma:contentTypeScope="" ma:versionID="1e27dd95346f5a887c6ca177b90812a7">
  <xsd:schema xmlns:xsd="http://www.w3.org/2001/XMLSchema" xmlns:xs="http://www.w3.org/2001/XMLSchema" xmlns:p="http://schemas.microsoft.com/office/2006/metadata/properties" xmlns:ns1="http://schemas.microsoft.com/sharepoint/v3" xmlns:ns2="e8bab37c-6053-4066-b569-fd9fbae908bd" xmlns:ns3="1d16016b-1e11-4dbd-8bd0-b44cb6539c58" xmlns:ns4="230e9df3-be65-4c73-a93b-d1236ebd677e" targetNamespace="http://schemas.microsoft.com/office/2006/metadata/properties" ma:root="true" ma:fieldsID="82f4b3b6bb8071e8bac45169630d6eb4" ns1:_="" ns2:_="" ns3:_="" ns4:_="">
    <xsd:import namespace="http://schemas.microsoft.com/sharepoint/v3"/>
    <xsd:import namespace="e8bab37c-6053-4066-b569-fd9fbae908bd"/>
    <xsd:import namespace="1d16016b-1e11-4dbd-8bd0-b44cb6539c58"/>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OCR" minOccurs="0"/>
                <xsd:element ref="ns2:MediaServiceDateTaken" minOccurs="0"/>
                <xsd:element ref="ns1:_ip_UnifiedCompliancePolicyProperties" minOccurs="0"/>
                <xsd:element ref="ns1:_ip_UnifiedCompliancePolicyUIAction" minOccurs="0"/>
                <xsd:element ref="ns2:MediaServiceGenerationTime" minOccurs="0"/>
                <xsd:element ref="ns2:MediaServiceEventHashCode" minOccurs="0"/>
                <xsd:element ref="ns2:Description" minOccurs="0"/>
                <xsd:element ref="ns3:SharedWithUsers" minOccurs="0"/>
                <xsd:element ref="ns3:SharedWithDetails" minOccurs="0"/>
                <xsd:element ref="ns2:MediaLengthInSeconds" minOccurs="0"/>
                <xsd:element ref="ns2:lcf76f155ced4ddcb4097134ff3c332f" minOccurs="0"/>
                <xsd:element ref="ns4:TaxCatchAll" minOccurs="0"/>
                <xsd:element ref="ns2:OneNoteFluid_FileOrder"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8bab37c-6053-4066-b569-fd9fbae908b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DateTaken" ma:index="13" nillable="true" ma:displayName="MediaServiceDateTaken" ma:hidden="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Description" ma:index="18" nillable="true" ma:displayName="Description" ma:format="Dropdown" ma:internalName="Description">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OneNoteFluid_FileOrder" ma:index="25" nillable="true" ma:displayName="OneNoteFluid_FileOrder" ma:internalName="OneNoteFluid_FileOrder">
      <xsd:simpleType>
        <xsd:restriction base="dms:Text">
          <xsd:maxLength value="255"/>
        </xsd:restriction>
      </xsd:simpleType>
    </xsd:element>
    <xsd:element name="MediaServiceSearchProperties" ma:index="26" nillable="true" ma:displayName="MediaServiceSearchProperties" ma:hidden="true" ma:internalName="MediaServiceSearchProperties" ma:readOnly="true">
      <xsd:simpleType>
        <xsd:restriction base="dms:Note"/>
      </xsd:simpleType>
    </xsd:element>
    <xsd:element name="MediaServiceDocTags" ma:index="27" nillable="true" ma:displayName="MediaServiceDocTags" ma:hidden="true" ma:internalName="MediaServiceDocTags" ma:readOnly="true">
      <xsd:simpleType>
        <xsd:restriction base="dms:Note"/>
      </xsd:simpleType>
    </xsd:element>
    <xsd:element name="MediaServiceObjectDetectorVersions" ma:index="28"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d16016b-1e11-4dbd-8bd0-b44cb6539c58"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4c30d077-ef4f-4e82-b228-e78667907e38}" ma:internalName="TaxCatchAll" ma:showField="CatchAllData" ma:web="1d16016b-1e11-4dbd-8bd0-b44cb6539c58">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OneNoteFluid_FileOrder xmlns="e8bab37c-6053-4066-b569-fd9fbae908bd" xsi:nil="true"/>
    <_ip_UnifiedCompliancePolicyUIAction xmlns="http://schemas.microsoft.com/sharepoint/v3" xsi:nil="true"/>
    <_ip_UnifiedCompliancePolicyProperties xmlns="http://schemas.microsoft.com/sharepoint/v3" xsi:nil="true"/>
    <Description xmlns="e8bab37c-6053-4066-b569-fd9fbae908bd" xsi:nil="true"/>
    <lcf76f155ced4ddcb4097134ff3c332f xmlns="e8bab37c-6053-4066-b569-fd9fbae908bd">
      <Terms xmlns="http://schemas.microsoft.com/office/infopath/2007/PartnerControls"/>
    </lcf76f155ced4ddcb4097134ff3c332f>
    <TaxCatchAll xmlns="230e9df3-be65-4c73-a93b-d1236ebd677e" xsi:nil="true"/>
  </documentManagement>
</p:properties>
</file>

<file path=customXml/itemProps1.xml><?xml version="1.0" encoding="utf-8"?>
<ds:datastoreItem xmlns:ds="http://schemas.openxmlformats.org/officeDocument/2006/customXml" ds:itemID="{17FE6F2E-A155-4CEF-914D-EBC486AB3567}"/>
</file>

<file path=customXml/itemProps2.xml><?xml version="1.0" encoding="utf-8"?>
<ds:datastoreItem xmlns:ds="http://schemas.openxmlformats.org/officeDocument/2006/customXml" ds:itemID="{51E65EB0-2870-4487-A80F-4DBDC47B692D}"/>
</file>

<file path=customXml/itemProps3.xml><?xml version="1.0" encoding="utf-8"?>
<ds:datastoreItem xmlns:ds="http://schemas.openxmlformats.org/officeDocument/2006/customXml" ds:itemID="{C2FA35C5-31D7-4D12-AA41-523E858B234B}"/>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1337</Words>
  <Application>Microsoft Office PowerPoint</Application>
  <PresentationFormat>Custom</PresentationFormat>
  <Paragraphs>151</Paragraphs>
  <Slides>12</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Segoe UI</vt:lpstr>
      <vt:lpstr>Segoe UI Light</vt:lpstr>
      <vt:lpstr>Segoe UI Semibold</vt:lpstr>
      <vt:lpstr>Wingdings</vt:lpstr>
      <vt:lpstr>Azure 1</vt:lpstr>
      <vt:lpstr>AZ-104T00A Microsoft Azure Administrator</vt:lpstr>
      <vt:lpstr>Hello!</vt:lpstr>
      <vt:lpstr>Let’s get to know each other</vt:lpstr>
      <vt:lpstr>Let’s have a great time together</vt:lpstr>
      <vt:lpstr>About this course</vt:lpstr>
      <vt:lpstr>Course schedule (adjust as needed)</vt:lpstr>
      <vt:lpstr>Get the most out of your Microsoft Learn profile</vt:lpstr>
      <vt:lpstr>Access your course materials</vt:lpstr>
      <vt:lpstr>Celebrate your accomplishments and feel empowered</vt:lpstr>
      <vt:lpstr>Become  Microsoft Certified</vt:lpstr>
      <vt:lpstr>Get ready for your Microsoft Certification exam</vt:lpstr>
      <vt:lpstr>End of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2023-09-23T13:51:43Z</dcterms:created>
  <dcterms:modified xsi:type="dcterms:W3CDTF">2023-09-23T13:52:15Z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ediaServiceImageTags">
    <vt:lpwstr/>
  </property>
  <property fmtid="{D5CDD505-2E9C-101B-9397-08002B2CF9AE}" pid="3" name="ContentTypeId">
    <vt:lpwstr>0x010100329163849240324E9E04492C11FECC70</vt:lpwstr>
  </property>
</Properties>
</file>

<file path=docProps/thumbnail.jpeg>
</file>